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595" r:id="rId3"/>
    <p:sldId id="602" r:id="rId4"/>
    <p:sldId id="592" r:id="rId5"/>
    <p:sldId id="591" r:id="rId6"/>
    <p:sldId id="597" r:id="rId7"/>
    <p:sldId id="582" r:id="rId8"/>
    <p:sldId id="583" r:id="rId9"/>
    <p:sldId id="584" r:id="rId10"/>
    <p:sldId id="585" r:id="rId11"/>
    <p:sldId id="586" r:id="rId12"/>
    <p:sldId id="587" r:id="rId13"/>
    <p:sldId id="588" r:id="rId14"/>
    <p:sldId id="589" r:id="rId15"/>
    <p:sldId id="590" r:id="rId16"/>
    <p:sldId id="594" r:id="rId17"/>
    <p:sldId id="600" r:id="rId18"/>
    <p:sldId id="599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403"/>
    <p:restoredTop sz="94630"/>
  </p:normalViewPr>
  <p:slideViewPr>
    <p:cSldViewPr snapToGrid="0" snapToObjects="1">
      <p:cViewPr varScale="1">
        <p:scale>
          <a:sx n="114" d="100"/>
          <a:sy n="114" d="100"/>
        </p:scale>
        <p:origin x="176" y="65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0E3067-E2A4-574B-A2D9-7857895BAD7C}" type="datetimeFigureOut">
              <a:rPr lang="en-US" smtClean="0"/>
              <a:t>11/1/18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EE1E6-8886-A049-A357-847BD4AB94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7873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AD9105-208F-E449-A693-3808AB6EF4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6293D28-753E-294A-9D15-26EC8BB7EF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E0C9C5-5F4C-5940-B312-5B6B664A56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56F4A-5EAC-2B46-980F-9232211FDD82}" type="datetimeFigureOut">
              <a:rPr lang="en-US" smtClean="0"/>
              <a:t>11/1/18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51A437-8EA6-8D4A-AB65-E96BDC0834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C9C5B3-734E-7245-B602-EA6FA1D4D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DEB65-4809-B94E-9DD2-4F237EB3DF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4537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FCF0F0-D9D9-2746-88BB-7CC8207C8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CAB8531-21F9-D54D-8F06-BB02FF0DB8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332BF9-DCA8-5C48-A30F-BB573F6CC2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56F4A-5EAC-2B46-980F-9232211FDD82}" type="datetimeFigureOut">
              <a:rPr lang="en-US" smtClean="0"/>
              <a:t>11/1/18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CA7C73-D86A-514D-A441-BC568A999D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44EB57-FE10-804A-BBA1-F22D77FB7C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DEB65-4809-B94E-9DD2-4F237EB3DF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2292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6EB4112-D6CE-1F4F-88E1-1A87F3E8465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372AD4F-705B-B540-A904-EB730B5BB7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511B06-6351-B149-B805-76159C1EB8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56F4A-5EAC-2B46-980F-9232211FDD82}" type="datetimeFigureOut">
              <a:rPr lang="en-US" smtClean="0"/>
              <a:t>11/1/18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518A2F-53C7-7444-A815-EF6D318082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79F9EF-1F93-FC42-AAAA-2A2C8558A8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DEB65-4809-B94E-9DD2-4F237EB3DF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1377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ACD7F9-B5CE-8243-95A0-48EE883616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ADC87C-3354-A941-8978-4F79745A05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79E5C5-E1B3-CE4E-AFC1-4B63E4F179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56F4A-5EAC-2B46-980F-9232211FDD82}" type="datetimeFigureOut">
              <a:rPr lang="en-US" smtClean="0"/>
              <a:t>11/1/18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84728D-FA2E-3A41-BFE3-7C127B79D7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13B44C-1A15-7243-81AF-E6C99E905C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DEB65-4809-B94E-9DD2-4F237EB3DF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6232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20A501-BF84-B64A-AF29-96C14EB238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912A82-739D-B642-A588-D1576D8926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5FAC7E-C3CD-4D45-9357-A6107C2BCB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56F4A-5EAC-2B46-980F-9232211FDD82}" type="datetimeFigureOut">
              <a:rPr lang="en-US" smtClean="0"/>
              <a:t>11/1/18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82BC4A-8A8A-FB44-8487-77716B00A9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C8F792-53FD-6244-B1BB-CCDB96F02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DEB65-4809-B94E-9DD2-4F237EB3DF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2259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BDFA7-06EE-3E45-BE0B-F4899028F0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215822-5A62-BC4E-9397-F210D08CCC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F1B6A9-57E1-E549-8CDE-C9D84F0388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F674B0-C1F4-CC4E-B150-4530EA4337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56F4A-5EAC-2B46-980F-9232211FDD82}" type="datetimeFigureOut">
              <a:rPr lang="en-US" smtClean="0"/>
              <a:t>11/1/18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5D64A8-59C9-854E-9BD8-854B93D59F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BD29F4-CF92-E147-B58C-E12C516F4A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DEB65-4809-B94E-9DD2-4F237EB3DF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1933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74AC2-7FB1-3B42-8C8B-4109722D63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76E78B-CC9D-9A4F-B903-2114C93BC7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722FCF-3908-614F-949A-92930F986A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F7B96DC-D793-2C40-8E68-439FB2D3F1D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3085CEB-E60F-BE40-AFBA-309F8067ACA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32D8E7D-4137-7043-8F0C-40BE5D0734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56F4A-5EAC-2B46-980F-9232211FDD82}" type="datetimeFigureOut">
              <a:rPr lang="en-US" smtClean="0"/>
              <a:t>11/1/18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2F59CDF-EAF0-6B40-A3B3-1CE9C91C13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6B563FF-26C0-334E-97AC-E6F4020F67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DEB65-4809-B94E-9DD2-4F237EB3DF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4966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71920-796B-AD48-BB29-B1F5A0A3F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E1758F-4FB4-E946-B2A1-2FB010DBAA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56F4A-5EAC-2B46-980F-9232211FDD82}" type="datetimeFigureOut">
              <a:rPr lang="en-US" smtClean="0"/>
              <a:t>11/1/18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5C3A8AC-EF26-414A-BCA5-2026210375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2F01F4-05B3-E346-B9A1-70DA44CD80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DEB65-4809-B94E-9DD2-4F237EB3DF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2301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6B81D86-804E-E744-AC3F-4D96E1A7A8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56F4A-5EAC-2B46-980F-9232211FDD82}" type="datetimeFigureOut">
              <a:rPr lang="en-US" smtClean="0"/>
              <a:t>11/1/18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61DE8BF-2440-A64C-855C-89AFA76A52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F7D2C7-AFB7-4840-9A19-B41056419F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DEB65-4809-B94E-9DD2-4F237EB3DF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9348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9266C5-B1A1-3F42-8313-5FE986C9C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522083-3984-8E4A-AEFB-8EE47EEB16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F5724B-D9EE-FB4E-81A8-1F8D42EFEE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9E1C37-E766-8A45-B919-1145A8B424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56F4A-5EAC-2B46-980F-9232211FDD82}" type="datetimeFigureOut">
              <a:rPr lang="en-US" smtClean="0"/>
              <a:t>11/1/18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DE89B8-960F-8F4B-874B-AB3D97EC46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B4F8B5-D16D-6440-91DD-62A6E4D288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DEB65-4809-B94E-9DD2-4F237EB3DF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0221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A9DB3-0AA4-2148-9549-54C28FE3A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799DC78-65A1-6144-809C-E57D4F8F8F0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31819D-6A04-9D4D-BDC2-6091B6D6CF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AEDBAD-4DEC-0E48-8FA5-561FA2FF10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56F4A-5EAC-2B46-980F-9232211FDD82}" type="datetimeFigureOut">
              <a:rPr lang="en-US" smtClean="0"/>
              <a:t>11/1/18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B28365-5A79-B647-8FBD-71D8FFD9F5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D5966C-BA40-224D-9A4A-8B707EE539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DEB65-4809-B94E-9DD2-4F237EB3DF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2584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8DD56F3-A219-A849-8506-58A259EE9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79CB20-0013-A74E-95E3-5458999C9A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15B51B-B5F3-0944-99F4-5B2E9D1D94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F56F4A-5EAC-2B46-980F-9232211FDD82}" type="datetimeFigureOut">
              <a:rPr lang="en-US" smtClean="0"/>
              <a:t>11/1/18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2C179D-5971-634F-ABB9-A18A380337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2D43CC-85E1-4C4B-805D-C6F797A8D3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ADEB65-4809-B94E-9DD2-4F237EB3DF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1939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8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8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9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9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9.vml"/><Relationship Id="rId4" Type="http://schemas.openxmlformats.org/officeDocument/2006/relationships/image" Target="../media/image6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tiff"/><Relationship Id="rId4" Type="http://schemas.openxmlformats.org/officeDocument/2006/relationships/image" Target="../media/image13.tif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5.tiff"/><Relationship Id="rId4" Type="http://schemas.openxmlformats.org/officeDocument/2006/relationships/image" Target="../media/image6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5.tiff"/><Relationship Id="rId4" Type="http://schemas.openxmlformats.org/officeDocument/2006/relationships/image" Target="../media/image6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5.tiff"/><Relationship Id="rId4" Type="http://schemas.openxmlformats.org/officeDocument/2006/relationships/image" Target="../media/image7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7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59CBD96-CD70-894E-B2A2-D154D6C08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88" y="1521941"/>
            <a:ext cx="6115290" cy="40768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E66DF51-5F89-0940-B9EB-7255C9379C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976858" y="451031"/>
            <a:ext cx="10220446" cy="984230"/>
          </a:xfrm>
        </p:spPr>
        <p:txBody>
          <a:bodyPr>
            <a:normAutofit/>
          </a:bodyPr>
          <a:lstStyle/>
          <a:p>
            <a:r>
              <a:rPr lang="en-US" dirty="0"/>
              <a:t>Trees are Powerful</a:t>
            </a:r>
          </a:p>
        </p:txBody>
      </p:sp>
    </p:spTree>
    <p:extLst>
      <p:ext uri="{BB962C8B-B14F-4D97-AF65-F5344CB8AC3E}">
        <p14:creationId xmlns:p14="http://schemas.microsoft.com/office/powerpoint/2010/main" val="35072447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930" name="Rectangle 2">
            <a:extLst>
              <a:ext uri="{FF2B5EF4-FFF2-40B4-BE49-F238E27FC236}">
                <a16:creationId xmlns:a16="http://schemas.microsoft.com/office/drawing/2014/main" id="{4C5C4A18-3D2A-B949-9841-67BFB8FFF83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38200" y="365125"/>
            <a:ext cx="7183056" cy="477837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>
                <a:cs typeface="+mj-cs"/>
              </a:rPr>
              <a:t>Apply Model to Test Data</a:t>
            </a:r>
          </a:p>
        </p:txBody>
      </p:sp>
      <p:sp>
        <p:nvSpPr>
          <p:cNvPr id="892931" name="Line 3">
            <a:extLst>
              <a:ext uri="{FF2B5EF4-FFF2-40B4-BE49-F238E27FC236}">
                <a16:creationId xmlns:a16="http://schemas.microsoft.com/office/drawing/2014/main" id="{AEB3C3B8-EE61-0142-960C-6C81DD3E2453}"/>
              </a:ext>
            </a:extLst>
          </p:cNvPr>
          <p:cNvSpPr>
            <a:spLocks noChangeShapeType="1"/>
          </p:cNvSpPr>
          <p:nvPr/>
        </p:nvSpPr>
        <p:spPr bwMode="auto">
          <a:xfrm>
            <a:off x="4422775" y="5049075"/>
            <a:ext cx="266700" cy="646112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892932" name="Line 4">
            <a:extLst>
              <a:ext uri="{FF2B5EF4-FFF2-40B4-BE49-F238E27FC236}">
                <a16:creationId xmlns:a16="http://schemas.microsoft.com/office/drawing/2014/main" id="{33364263-8CB9-B941-9C89-42CC7EE635E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182938" y="5049075"/>
            <a:ext cx="355600" cy="646112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892933" name="Line 5">
            <a:extLst>
              <a:ext uri="{FF2B5EF4-FFF2-40B4-BE49-F238E27FC236}">
                <a16:creationId xmlns:a16="http://schemas.microsoft.com/office/drawing/2014/main" id="{3EBB3A31-B1A5-B34A-B47B-2A790E15398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890963" y="4074351"/>
            <a:ext cx="442912" cy="649287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892934" name="Line 6">
            <a:extLst>
              <a:ext uri="{FF2B5EF4-FFF2-40B4-BE49-F238E27FC236}">
                <a16:creationId xmlns:a16="http://schemas.microsoft.com/office/drawing/2014/main" id="{EE60C056-09C2-7D40-93B1-849625F391E4}"/>
              </a:ext>
            </a:extLst>
          </p:cNvPr>
          <p:cNvSpPr>
            <a:spLocks noChangeShapeType="1"/>
          </p:cNvSpPr>
          <p:nvPr/>
        </p:nvSpPr>
        <p:spPr bwMode="auto">
          <a:xfrm>
            <a:off x="5219701" y="4074351"/>
            <a:ext cx="531813" cy="649287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892935" name="Line 7">
            <a:extLst>
              <a:ext uri="{FF2B5EF4-FFF2-40B4-BE49-F238E27FC236}">
                <a16:creationId xmlns:a16="http://schemas.microsoft.com/office/drawing/2014/main" id="{F3E7E256-409E-8E4A-BFCB-C3353E448C35}"/>
              </a:ext>
            </a:extLst>
          </p:cNvPr>
          <p:cNvSpPr>
            <a:spLocks noChangeShapeType="1"/>
          </p:cNvSpPr>
          <p:nvPr/>
        </p:nvSpPr>
        <p:spPr bwMode="auto">
          <a:xfrm>
            <a:off x="4068763" y="3183763"/>
            <a:ext cx="620712" cy="568325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892936" name="Line 8">
            <a:extLst>
              <a:ext uri="{FF2B5EF4-FFF2-40B4-BE49-F238E27FC236}">
                <a16:creationId xmlns:a16="http://schemas.microsoft.com/office/drawing/2014/main" id="{E977C78D-AC92-9F42-ACAF-2FCFBB5183E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563814" y="3183763"/>
            <a:ext cx="619125" cy="568325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892937" name="Text Box 9">
            <a:extLst>
              <a:ext uri="{FF2B5EF4-FFF2-40B4-BE49-F238E27FC236}">
                <a16:creationId xmlns:a16="http://schemas.microsoft.com/office/drawing/2014/main" id="{4958A24C-FF00-2D4E-865A-E30BA48316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30551" y="2859912"/>
            <a:ext cx="1027113" cy="349250"/>
          </a:xfrm>
          <a:prstGeom prst="rect">
            <a:avLst/>
          </a:prstGeom>
          <a:solidFill>
            <a:srgbClr val="FFFF00"/>
          </a:solidFill>
          <a:ln w="12700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0"/>
              <a:buNone/>
              <a:defRPr/>
            </a:pPr>
            <a:r>
              <a:rPr lang="en-US" sz="1600">
                <a:solidFill>
                  <a:srgbClr val="2D1993"/>
                </a:solidFill>
                <a:latin typeface="Arial" charset="0"/>
              </a:rPr>
              <a:t>Refund</a:t>
            </a:r>
            <a:endParaRPr lang="en-US" sz="1600">
              <a:solidFill>
                <a:schemeClr val="bg2"/>
              </a:solidFill>
              <a:latin typeface="Arial" charset="0"/>
            </a:endParaRPr>
          </a:p>
        </p:txBody>
      </p:sp>
      <p:sp>
        <p:nvSpPr>
          <p:cNvPr id="892938" name="Text Box 10">
            <a:extLst>
              <a:ext uri="{FF2B5EF4-FFF2-40B4-BE49-F238E27FC236}">
                <a16:creationId xmlns:a16="http://schemas.microsoft.com/office/drawing/2014/main" id="{C6E5F9FC-8AA8-B24A-8D51-BAA05D3970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44976" y="3752088"/>
            <a:ext cx="1025525" cy="347663"/>
          </a:xfrm>
          <a:prstGeom prst="rect">
            <a:avLst/>
          </a:prstGeom>
          <a:solidFill>
            <a:srgbClr val="FFFF00"/>
          </a:solidFill>
          <a:ln w="12700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0"/>
              <a:buNone/>
              <a:defRPr/>
            </a:pPr>
            <a:r>
              <a:rPr lang="en-US" sz="1600">
                <a:solidFill>
                  <a:srgbClr val="2D1993"/>
                </a:solidFill>
                <a:latin typeface="Arial" charset="0"/>
              </a:rPr>
              <a:t>MarSt</a:t>
            </a:r>
            <a:endParaRPr lang="en-US" sz="1600">
              <a:solidFill>
                <a:schemeClr val="bg2"/>
              </a:solidFill>
              <a:latin typeface="Arial" charset="0"/>
            </a:endParaRPr>
          </a:p>
        </p:txBody>
      </p:sp>
      <p:sp>
        <p:nvSpPr>
          <p:cNvPr id="892939" name="Text Box 11">
            <a:extLst>
              <a:ext uri="{FF2B5EF4-FFF2-40B4-BE49-F238E27FC236}">
                <a16:creationId xmlns:a16="http://schemas.microsoft.com/office/drawing/2014/main" id="{7920C1F0-0AA3-FF48-918B-231103F8F7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49639" y="4723637"/>
            <a:ext cx="1062037" cy="349250"/>
          </a:xfrm>
          <a:prstGeom prst="rect">
            <a:avLst/>
          </a:prstGeom>
          <a:solidFill>
            <a:srgbClr val="FFFF00"/>
          </a:solidFill>
          <a:ln w="12700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0"/>
              <a:buNone/>
              <a:defRPr/>
            </a:pPr>
            <a:r>
              <a:rPr lang="en-US" sz="1600">
                <a:solidFill>
                  <a:srgbClr val="2D1993"/>
                </a:solidFill>
                <a:latin typeface="Arial" charset="0"/>
              </a:rPr>
              <a:t>TaxInc</a:t>
            </a:r>
            <a:endParaRPr lang="en-US" sz="1600">
              <a:solidFill>
                <a:schemeClr val="bg2"/>
              </a:solidFill>
              <a:latin typeface="Arial" charset="0"/>
            </a:endParaRPr>
          </a:p>
        </p:txBody>
      </p:sp>
      <p:sp>
        <p:nvSpPr>
          <p:cNvPr id="892940" name="AutoShape 12">
            <a:extLst>
              <a:ext uri="{FF2B5EF4-FFF2-40B4-BE49-F238E27FC236}">
                <a16:creationId xmlns:a16="http://schemas.microsoft.com/office/drawing/2014/main" id="{6C0A2CB4-E3DC-2244-84A5-0CDEEEEE22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65639" y="5692013"/>
            <a:ext cx="688975" cy="449263"/>
          </a:xfrm>
          <a:prstGeom prst="roundRect">
            <a:avLst>
              <a:gd name="adj" fmla="val 16769"/>
            </a:avLst>
          </a:prstGeom>
          <a:solidFill>
            <a:srgbClr val="33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892941" name="Text Box 13">
            <a:extLst>
              <a:ext uri="{FF2B5EF4-FFF2-40B4-BE49-F238E27FC236}">
                <a16:creationId xmlns:a16="http://schemas.microsoft.com/office/drawing/2014/main" id="{D8581AAC-E5EB-044E-8A70-CCE5787B13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83089" y="5692012"/>
            <a:ext cx="750887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0"/>
              <a:buNone/>
              <a:defRPr/>
            </a:pPr>
            <a:r>
              <a:rPr lang="en-US" sz="1600">
                <a:solidFill>
                  <a:srgbClr val="800000"/>
                </a:solidFill>
                <a:latin typeface="Arial" charset="0"/>
              </a:rPr>
              <a:t>YES</a:t>
            </a:r>
            <a:endParaRPr lang="en-US" sz="1600">
              <a:solidFill>
                <a:schemeClr val="bg2"/>
              </a:solidFill>
              <a:latin typeface="Arial" charset="0"/>
            </a:endParaRPr>
          </a:p>
        </p:txBody>
      </p:sp>
      <p:sp>
        <p:nvSpPr>
          <p:cNvPr id="892942" name="AutoShape 14">
            <a:extLst>
              <a:ext uri="{FF2B5EF4-FFF2-40B4-BE49-F238E27FC236}">
                <a16:creationId xmlns:a16="http://schemas.microsoft.com/office/drawing/2014/main" id="{82588A4C-3DF0-E14C-9C3F-26238AA129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28925" y="5712651"/>
            <a:ext cx="717550" cy="446087"/>
          </a:xfrm>
          <a:prstGeom prst="roundRect">
            <a:avLst>
              <a:gd name="adj" fmla="val 16667"/>
            </a:avLst>
          </a:prstGeom>
          <a:solidFill>
            <a:srgbClr val="33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892943" name="Text Box 15">
            <a:extLst>
              <a:ext uri="{FF2B5EF4-FFF2-40B4-BE49-F238E27FC236}">
                <a16:creationId xmlns:a16="http://schemas.microsoft.com/office/drawing/2014/main" id="{A4480AAC-1DE3-5741-A365-7317FD7FFC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59100" y="5695187"/>
            <a:ext cx="4889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0"/>
              <a:buNone/>
              <a:defRPr/>
            </a:pPr>
            <a:r>
              <a:rPr lang="en-US" sz="1600">
                <a:solidFill>
                  <a:srgbClr val="800000"/>
                </a:solidFill>
                <a:latin typeface="Arial" charset="0"/>
              </a:rPr>
              <a:t>NO</a:t>
            </a:r>
            <a:endParaRPr lang="en-US" sz="1600">
              <a:solidFill>
                <a:schemeClr val="bg2"/>
              </a:solidFill>
              <a:latin typeface="Arial" charset="0"/>
            </a:endParaRPr>
          </a:p>
        </p:txBody>
      </p:sp>
      <p:sp>
        <p:nvSpPr>
          <p:cNvPr id="892944" name="AutoShape 16">
            <a:extLst>
              <a:ext uri="{FF2B5EF4-FFF2-40B4-BE49-F238E27FC236}">
                <a16:creationId xmlns:a16="http://schemas.microsoft.com/office/drawing/2014/main" id="{7E1705CE-419F-464A-9831-984D39C266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9801" y="3769551"/>
            <a:ext cx="752475" cy="427037"/>
          </a:xfrm>
          <a:prstGeom prst="roundRect">
            <a:avLst>
              <a:gd name="adj" fmla="val 16667"/>
            </a:avLst>
          </a:prstGeom>
          <a:solidFill>
            <a:srgbClr val="33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892945" name="Text Box 17">
            <a:extLst>
              <a:ext uri="{FF2B5EF4-FFF2-40B4-BE49-F238E27FC236}">
                <a16:creationId xmlns:a16="http://schemas.microsoft.com/office/drawing/2014/main" id="{6492A088-5332-954F-BC4A-FE2F5BE63F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38388" y="3752087"/>
            <a:ext cx="4889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0"/>
              <a:buNone/>
              <a:defRPr/>
            </a:pPr>
            <a:r>
              <a:rPr lang="en-US" sz="1600">
                <a:solidFill>
                  <a:srgbClr val="800000"/>
                </a:solidFill>
                <a:latin typeface="Arial" charset="0"/>
              </a:rPr>
              <a:t>NO</a:t>
            </a:r>
            <a:endParaRPr lang="en-US" sz="1600">
              <a:solidFill>
                <a:srgbClr val="00FFFF"/>
              </a:solidFill>
              <a:latin typeface="Arial" charset="0"/>
            </a:endParaRPr>
          </a:p>
        </p:txBody>
      </p:sp>
      <p:sp>
        <p:nvSpPr>
          <p:cNvPr id="892946" name="AutoShape 18">
            <a:extLst>
              <a:ext uri="{FF2B5EF4-FFF2-40B4-BE49-F238E27FC236}">
                <a16:creationId xmlns:a16="http://schemas.microsoft.com/office/drawing/2014/main" id="{F41C4DF5-5423-FF48-9A17-38DD2C0058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84801" y="4756976"/>
            <a:ext cx="752475" cy="466725"/>
          </a:xfrm>
          <a:prstGeom prst="roundRect">
            <a:avLst>
              <a:gd name="adj" fmla="val 16667"/>
            </a:avLst>
          </a:prstGeom>
          <a:solidFill>
            <a:srgbClr val="33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892947" name="Text Box 19">
            <a:extLst>
              <a:ext uri="{FF2B5EF4-FFF2-40B4-BE49-F238E27FC236}">
                <a16:creationId xmlns:a16="http://schemas.microsoft.com/office/drawing/2014/main" id="{C6B23975-F322-0146-9268-7C94EDC12F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92750" y="4756975"/>
            <a:ext cx="490538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0"/>
              <a:buNone/>
              <a:defRPr/>
            </a:pPr>
            <a:r>
              <a:rPr lang="en-US" sz="1600">
                <a:solidFill>
                  <a:srgbClr val="800000"/>
                </a:solidFill>
                <a:latin typeface="Arial" charset="0"/>
              </a:rPr>
              <a:t>NO</a:t>
            </a:r>
            <a:endParaRPr lang="en-US" sz="1600">
              <a:solidFill>
                <a:schemeClr val="bg2"/>
              </a:solidFill>
              <a:latin typeface="Arial" charset="0"/>
            </a:endParaRPr>
          </a:p>
        </p:txBody>
      </p:sp>
      <p:sp>
        <p:nvSpPr>
          <p:cNvPr id="892948" name="Text Box 20">
            <a:extLst>
              <a:ext uri="{FF2B5EF4-FFF2-40B4-BE49-F238E27FC236}">
                <a16:creationId xmlns:a16="http://schemas.microsoft.com/office/drawing/2014/main" id="{AC11C2D9-88EA-7842-86D6-746C20FBE3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84425" y="3183762"/>
            <a:ext cx="5334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r"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0"/>
              <a:buNone/>
              <a:defRPr/>
            </a:pPr>
            <a:r>
              <a:rPr lang="en-US" sz="1600">
                <a:latin typeface="Arial" charset="0"/>
              </a:rPr>
              <a:t>Yes</a:t>
            </a:r>
            <a:endParaRPr lang="en-US" sz="1600">
              <a:solidFill>
                <a:schemeClr val="bg2"/>
              </a:solidFill>
              <a:latin typeface="Arial" charset="0"/>
            </a:endParaRPr>
          </a:p>
        </p:txBody>
      </p:sp>
      <p:sp>
        <p:nvSpPr>
          <p:cNvPr id="892949" name="Text Box 21">
            <a:extLst>
              <a:ext uri="{FF2B5EF4-FFF2-40B4-BE49-F238E27FC236}">
                <a16:creationId xmlns:a16="http://schemas.microsoft.com/office/drawing/2014/main" id="{CD229E54-3529-DF43-AE60-366B4BC040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21188" y="3183762"/>
            <a:ext cx="442912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r"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0"/>
              <a:buNone/>
              <a:defRPr/>
            </a:pPr>
            <a:r>
              <a:rPr lang="en-US" sz="1600">
                <a:solidFill>
                  <a:srgbClr val="FF0000"/>
                </a:solidFill>
                <a:latin typeface="Arial" charset="0"/>
              </a:rPr>
              <a:t>No</a:t>
            </a:r>
          </a:p>
        </p:txBody>
      </p:sp>
      <p:sp>
        <p:nvSpPr>
          <p:cNvPr id="892950" name="Text Box 22">
            <a:extLst>
              <a:ext uri="{FF2B5EF4-FFF2-40B4-BE49-F238E27FC236}">
                <a16:creationId xmlns:a16="http://schemas.microsoft.com/office/drawing/2014/main" id="{7F52FBD5-5E25-8941-B227-B94E8B85C7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46726" y="4121975"/>
            <a:ext cx="9302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r"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0"/>
              <a:buNone/>
              <a:defRPr/>
            </a:pPr>
            <a:r>
              <a:rPr lang="en-US" sz="1600">
                <a:latin typeface="Arial" charset="0"/>
              </a:rPr>
              <a:t>Married</a:t>
            </a:r>
            <a:r>
              <a:rPr lang="en-US" sz="1600">
                <a:solidFill>
                  <a:schemeClr val="bg2"/>
                </a:solidFill>
                <a:latin typeface="Arial" charset="0"/>
              </a:rPr>
              <a:t> </a:t>
            </a:r>
          </a:p>
        </p:txBody>
      </p:sp>
      <p:sp>
        <p:nvSpPr>
          <p:cNvPr id="892951" name="Text Box 23">
            <a:extLst>
              <a:ext uri="{FF2B5EF4-FFF2-40B4-BE49-F238E27FC236}">
                <a16:creationId xmlns:a16="http://schemas.microsoft.com/office/drawing/2014/main" id="{45EB670A-9DAE-344C-A431-03C38EDA51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86114" y="4156900"/>
            <a:ext cx="166052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r"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0"/>
              <a:buNone/>
              <a:defRPr/>
            </a:pPr>
            <a:r>
              <a:rPr lang="en-US" sz="1600">
                <a:latin typeface="Arial" charset="0"/>
              </a:rPr>
              <a:t>Single, Divorced</a:t>
            </a:r>
            <a:endParaRPr lang="en-US" sz="1600">
              <a:solidFill>
                <a:schemeClr val="bg2"/>
              </a:solidFill>
              <a:latin typeface="Arial" charset="0"/>
            </a:endParaRPr>
          </a:p>
        </p:txBody>
      </p:sp>
      <p:sp>
        <p:nvSpPr>
          <p:cNvPr id="892952" name="Text Box 24">
            <a:extLst>
              <a:ext uri="{FF2B5EF4-FFF2-40B4-BE49-F238E27FC236}">
                <a16:creationId xmlns:a16="http://schemas.microsoft.com/office/drawing/2014/main" id="{789CD009-8189-AB40-A032-DD41C7C2A7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79701" y="5128450"/>
            <a:ext cx="72072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r"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0"/>
              <a:buNone/>
              <a:defRPr/>
            </a:pPr>
            <a:r>
              <a:rPr lang="en-US" sz="1600">
                <a:latin typeface="Arial" charset="0"/>
              </a:rPr>
              <a:t>&lt; 80K</a:t>
            </a:r>
            <a:endParaRPr lang="en-US" sz="1600">
              <a:solidFill>
                <a:schemeClr val="bg2"/>
              </a:solidFill>
              <a:latin typeface="Arial" charset="0"/>
            </a:endParaRPr>
          </a:p>
        </p:txBody>
      </p:sp>
      <p:sp>
        <p:nvSpPr>
          <p:cNvPr id="892953" name="Text Box 25">
            <a:extLst>
              <a:ext uri="{FF2B5EF4-FFF2-40B4-BE49-F238E27FC236}">
                <a16:creationId xmlns:a16="http://schemas.microsoft.com/office/drawing/2014/main" id="{D7F2DE79-80C9-F344-8760-A6C365B275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25976" y="5128450"/>
            <a:ext cx="72072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r"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0"/>
              <a:buNone/>
              <a:defRPr/>
            </a:pPr>
            <a:r>
              <a:rPr lang="en-US" sz="1600">
                <a:latin typeface="Arial" charset="0"/>
              </a:rPr>
              <a:t>&gt; 80K</a:t>
            </a:r>
            <a:endParaRPr lang="en-US" sz="1600">
              <a:solidFill>
                <a:schemeClr val="bg2"/>
              </a:solidFill>
              <a:latin typeface="Arial" charset="0"/>
            </a:endParaRPr>
          </a:p>
        </p:txBody>
      </p:sp>
      <p:graphicFrame>
        <p:nvGraphicFramePr>
          <p:cNvPr id="14361" name="Object 26">
            <a:extLst>
              <a:ext uri="{FF2B5EF4-FFF2-40B4-BE49-F238E27FC236}">
                <a16:creationId xmlns:a16="http://schemas.microsoft.com/office/drawing/2014/main" id="{F09306F9-5863-234B-82F1-34E46943C72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64293308"/>
              </p:ext>
            </p:extLst>
          </p:nvPr>
        </p:nvGraphicFramePr>
        <p:xfrm>
          <a:off x="6477001" y="2097913"/>
          <a:ext cx="3343275" cy="1133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1" name="Document" r:id="rId3" imgW="13950950" imgH="4724400" progId="Word.Document.8">
                  <p:embed/>
                </p:oleObj>
              </mc:Choice>
              <mc:Fallback>
                <p:oleObj name="Document" r:id="rId3" imgW="13950950" imgH="4724400" progId="Word.Document.8">
                  <p:embed/>
                  <p:pic>
                    <p:nvPicPr>
                      <p:cNvPr id="14361" name="Object 26">
                        <a:extLst>
                          <a:ext uri="{FF2B5EF4-FFF2-40B4-BE49-F238E27FC236}">
                            <a16:creationId xmlns:a16="http://schemas.microsoft.com/office/drawing/2014/main" id="{F09306F9-5863-234B-82F1-34E46943C72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77001" y="2097913"/>
                        <a:ext cx="3343275" cy="1133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92955" name="Text Box 27">
            <a:extLst>
              <a:ext uri="{FF2B5EF4-FFF2-40B4-BE49-F238E27FC236}">
                <a16:creationId xmlns:a16="http://schemas.microsoft.com/office/drawing/2014/main" id="{9036582A-6C80-D84E-8064-A2F5865007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24600" y="1640712"/>
            <a:ext cx="16002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0"/>
              <a:buNone/>
              <a:defRPr/>
            </a:pPr>
            <a:r>
              <a:rPr lang="en-US" sz="2000">
                <a:solidFill>
                  <a:schemeClr val="tx2"/>
                </a:solidFill>
                <a:latin typeface="Arial" charset="0"/>
              </a:rPr>
              <a:t>Test Data</a:t>
            </a:r>
            <a:endParaRPr lang="en-US" sz="2000">
              <a:solidFill>
                <a:schemeClr val="bg2"/>
              </a:solidFill>
              <a:latin typeface="Arial" charset="0"/>
            </a:endParaRPr>
          </a:p>
        </p:txBody>
      </p:sp>
      <p:sp>
        <p:nvSpPr>
          <p:cNvPr id="892956" name="Line 28">
            <a:extLst>
              <a:ext uri="{FF2B5EF4-FFF2-40B4-BE49-F238E27FC236}">
                <a16:creationId xmlns:a16="http://schemas.microsoft.com/office/drawing/2014/main" id="{7A3E040C-F1DE-034B-AF37-5CCB30F69C5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876800" y="2859912"/>
            <a:ext cx="1600200" cy="457200"/>
          </a:xfrm>
          <a:prstGeom prst="line">
            <a:avLst/>
          </a:prstGeom>
          <a:noFill/>
          <a:ln w="15875">
            <a:solidFill>
              <a:srgbClr val="FF0000"/>
            </a:solidFill>
            <a:prstDash val="dash"/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29342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954" name="Rectangle 2">
            <a:extLst>
              <a:ext uri="{FF2B5EF4-FFF2-40B4-BE49-F238E27FC236}">
                <a16:creationId xmlns:a16="http://schemas.microsoft.com/office/drawing/2014/main" id="{87071F62-C930-C845-8B78-775660DEE18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38200" y="365126"/>
            <a:ext cx="6372828" cy="4445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>
                <a:cs typeface="+mj-cs"/>
              </a:rPr>
              <a:t>Apply Model to Test Data</a:t>
            </a:r>
          </a:p>
        </p:txBody>
      </p:sp>
      <p:sp>
        <p:nvSpPr>
          <p:cNvPr id="893955" name="Line 3">
            <a:extLst>
              <a:ext uri="{FF2B5EF4-FFF2-40B4-BE49-F238E27FC236}">
                <a16:creationId xmlns:a16="http://schemas.microsoft.com/office/drawing/2014/main" id="{DA252299-19EB-0E45-96A5-8958CB808BCC}"/>
              </a:ext>
            </a:extLst>
          </p:cNvPr>
          <p:cNvSpPr>
            <a:spLocks noChangeShapeType="1"/>
          </p:cNvSpPr>
          <p:nvPr/>
        </p:nvSpPr>
        <p:spPr bwMode="auto">
          <a:xfrm>
            <a:off x="4596396" y="5164821"/>
            <a:ext cx="266700" cy="646112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893956" name="Line 4">
            <a:extLst>
              <a:ext uri="{FF2B5EF4-FFF2-40B4-BE49-F238E27FC236}">
                <a16:creationId xmlns:a16="http://schemas.microsoft.com/office/drawing/2014/main" id="{FF953600-CFB9-F54C-9C05-1B42A5AF630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356559" y="5164821"/>
            <a:ext cx="355600" cy="646112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893957" name="Line 5">
            <a:extLst>
              <a:ext uri="{FF2B5EF4-FFF2-40B4-BE49-F238E27FC236}">
                <a16:creationId xmlns:a16="http://schemas.microsoft.com/office/drawing/2014/main" id="{732E9B22-9E9A-BA4A-92B8-61687452CEE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064584" y="4190097"/>
            <a:ext cx="442912" cy="649287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893958" name="Line 6">
            <a:extLst>
              <a:ext uri="{FF2B5EF4-FFF2-40B4-BE49-F238E27FC236}">
                <a16:creationId xmlns:a16="http://schemas.microsoft.com/office/drawing/2014/main" id="{EF559617-E39C-C74F-A452-71232D4FCA75}"/>
              </a:ext>
            </a:extLst>
          </p:cNvPr>
          <p:cNvSpPr>
            <a:spLocks noChangeShapeType="1"/>
          </p:cNvSpPr>
          <p:nvPr/>
        </p:nvSpPr>
        <p:spPr bwMode="auto">
          <a:xfrm>
            <a:off x="5393322" y="4190097"/>
            <a:ext cx="531813" cy="649287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893959" name="Line 7">
            <a:extLst>
              <a:ext uri="{FF2B5EF4-FFF2-40B4-BE49-F238E27FC236}">
                <a16:creationId xmlns:a16="http://schemas.microsoft.com/office/drawing/2014/main" id="{B270BB79-60FF-824A-A670-95207900939D}"/>
              </a:ext>
            </a:extLst>
          </p:cNvPr>
          <p:cNvSpPr>
            <a:spLocks noChangeShapeType="1"/>
          </p:cNvSpPr>
          <p:nvPr/>
        </p:nvSpPr>
        <p:spPr bwMode="auto">
          <a:xfrm>
            <a:off x="4242384" y="3299509"/>
            <a:ext cx="620712" cy="568325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893960" name="Line 8">
            <a:extLst>
              <a:ext uri="{FF2B5EF4-FFF2-40B4-BE49-F238E27FC236}">
                <a16:creationId xmlns:a16="http://schemas.microsoft.com/office/drawing/2014/main" id="{74429636-7835-8E4E-A6E2-620C3C978D9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737435" y="3299509"/>
            <a:ext cx="619125" cy="568325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893961" name="Text Box 9">
            <a:extLst>
              <a:ext uri="{FF2B5EF4-FFF2-40B4-BE49-F238E27FC236}">
                <a16:creationId xmlns:a16="http://schemas.microsoft.com/office/drawing/2014/main" id="{8572FA8C-B62E-F64E-BE90-7841DCB282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04172" y="2975658"/>
            <a:ext cx="1027113" cy="349250"/>
          </a:xfrm>
          <a:prstGeom prst="rect">
            <a:avLst/>
          </a:prstGeom>
          <a:solidFill>
            <a:srgbClr val="FFFF00"/>
          </a:solidFill>
          <a:ln w="12700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0"/>
              <a:buNone/>
              <a:defRPr/>
            </a:pPr>
            <a:r>
              <a:rPr lang="en-US" sz="1600">
                <a:solidFill>
                  <a:srgbClr val="2D1993"/>
                </a:solidFill>
                <a:latin typeface="Arial" charset="0"/>
              </a:rPr>
              <a:t>Refund</a:t>
            </a:r>
            <a:endParaRPr lang="en-US" sz="1600">
              <a:solidFill>
                <a:schemeClr val="bg2"/>
              </a:solidFill>
              <a:latin typeface="Arial" charset="0"/>
            </a:endParaRPr>
          </a:p>
        </p:txBody>
      </p:sp>
      <p:sp>
        <p:nvSpPr>
          <p:cNvPr id="893962" name="Text Box 10">
            <a:extLst>
              <a:ext uri="{FF2B5EF4-FFF2-40B4-BE49-F238E27FC236}">
                <a16:creationId xmlns:a16="http://schemas.microsoft.com/office/drawing/2014/main" id="{4A583171-45BE-E440-99E6-883650F680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18597" y="3867834"/>
            <a:ext cx="1025525" cy="347663"/>
          </a:xfrm>
          <a:prstGeom prst="rect">
            <a:avLst/>
          </a:prstGeom>
          <a:solidFill>
            <a:srgbClr val="FFFF00"/>
          </a:solidFill>
          <a:ln w="12700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0"/>
              <a:buNone/>
              <a:defRPr/>
            </a:pPr>
            <a:r>
              <a:rPr lang="en-US" sz="1600">
                <a:solidFill>
                  <a:srgbClr val="2D1993"/>
                </a:solidFill>
                <a:latin typeface="Arial" charset="0"/>
              </a:rPr>
              <a:t>MarSt</a:t>
            </a:r>
            <a:endParaRPr lang="en-US" sz="1600">
              <a:solidFill>
                <a:schemeClr val="bg2"/>
              </a:solidFill>
              <a:latin typeface="Arial" charset="0"/>
            </a:endParaRPr>
          </a:p>
        </p:txBody>
      </p:sp>
      <p:sp>
        <p:nvSpPr>
          <p:cNvPr id="893963" name="Text Box 11">
            <a:extLst>
              <a:ext uri="{FF2B5EF4-FFF2-40B4-BE49-F238E27FC236}">
                <a16:creationId xmlns:a16="http://schemas.microsoft.com/office/drawing/2014/main" id="{C9E88F0D-C422-7A4A-9962-FC7A34B9F5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23260" y="4839383"/>
            <a:ext cx="1062037" cy="349250"/>
          </a:xfrm>
          <a:prstGeom prst="rect">
            <a:avLst/>
          </a:prstGeom>
          <a:solidFill>
            <a:srgbClr val="FFFF00"/>
          </a:solidFill>
          <a:ln w="12700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0"/>
              <a:buNone/>
              <a:defRPr/>
            </a:pPr>
            <a:r>
              <a:rPr lang="en-US" sz="1600">
                <a:solidFill>
                  <a:srgbClr val="2D1993"/>
                </a:solidFill>
                <a:latin typeface="Arial" charset="0"/>
              </a:rPr>
              <a:t>TaxInc</a:t>
            </a:r>
            <a:endParaRPr lang="en-US" sz="1600">
              <a:solidFill>
                <a:schemeClr val="bg2"/>
              </a:solidFill>
              <a:latin typeface="Arial" charset="0"/>
            </a:endParaRPr>
          </a:p>
        </p:txBody>
      </p:sp>
      <p:sp>
        <p:nvSpPr>
          <p:cNvPr id="893964" name="AutoShape 12">
            <a:extLst>
              <a:ext uri="{FF2B5EF4-FFF2-40B4-BE49-F238E27FC236}">
                <a16:creationId xmlns:a16="http://schemas.microsoft.com/office/drawing/2014/main" id="{8F01197E-2B4B-994C-8542-C043C96B2E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39260" y="5807759"/>
            <a:ext cx="688975" cy="449263"/>
          </a:xfrm>
          <a:prstGeom prst="roundRect">
            <a:avLst>
              <a:gd name="adj" fmla="val 16769"/>
            </a:avLst>
          </a:prstGeom>
          <a:solidFill>
            <a:srgbClr val="33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893965" name="Text Box 13">
            <a:extLst>
              <a:ext uri="{FF2B5EF4-FFF2-40B4-BE49-F238E27FC236}">
                <a16:creationId xmlns:a16="http://schemas.microsoft.com/office/drawing/2014/main" id="{0BEC9084-F560-304C-A91C-AAB59008FB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56710" y="5807758"/>
            <a:ext cx="750887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0"/>
              <a:buNone/>
              <a:defRPr/>
            </a:pPr>
            <a:r>
              <a:rPr lang="en-US" sz="1600">
                <a:solidFill>
                  <a:srgbClr val="800000"/>
                </a:solidFill>
                <a:latin typeface="Arial" charset="0"/>
              </a:rPr>
              <a:t>YES</a:t>
            </a:r>
            <a:endParaRPr lang="en-US" sz="1600">
              <a:solidFill>
                <a:schemeClr val="bg2"/>
              </a:solidFill>
              <a:latin typeface="Arial" charset="0"/>
            </a:endParaRPr>
          </a:p>
        </p:txBody>
      </p:sp>
      <p:sp>
        <p:nvSpPr>
          <p:cNvPr id="893966" name="AutoShape 14">
            <a:extLst>
              <a:ext uri="{FF2B5EF4-FFF2-40B4-BE49-F238E27FC236}">
                <a16:creationId xmlns:a16="http://schemas.microsoft.com/office/drawing/2014/main" id="{1996B2D0-1BDA-5149-AE14-591EAC331C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02546" y="5828397"/>
            <a:ext cx="717550" cy="446087"/>
          </a:xfrm>
          <a:prstGeom prst="roundRect">
            <a:avLst>
              <a:gd name="adj" fmla="val 16667"/>
            </a:avLst>
          </a:prstGeom>
          <a:solidFill>
            <a:srgbClr val="33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893967" name="Text Box 15">
            <a:extLst>
              <a:ext uri="{FF2B5EF4-FFF2-40B4-BE49-F238E27FC236}">
                <a16:creationId xmlns:a16="http://schemas.microsoft.com/office/drawing/2014/main" id="{13F4EC69-28E7-CF46-9D23-9FA05AB6FE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32721" y="5810933"/>
            <a:ext cx="4889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0"/>
              <a:buNone/>
              <a:defRPr/>
            </a:pPr>
            <a:r>
              <a:rPr lang="en-US" sz="1600">
                <a:solidFill>
                  <a:srgbClr val="800000"/>
                </a:solidFill>
                <a:latin typeface="Arial" charset="0"/>
              </a:rPr>
              <a:t>NO</a:t>
            </a:r>
            <a:endParaRPr lang="en-US" sz="1600">
              <a:solidFill>
                <a:schemeClr val="bg2"/>
              </a:solidFill>
              <a:latin typeface="Arial" charset="0"/>
            </a:endParaRPr>
          </a:p>
        </p:txBody>
      </p:sp>
      <p:sp>
        <p:nvSpPr>
          <p:cNvPr id="893968" name="AutoShape 16">
            <a:extLst>
              <a:ext uri="{FF2B5EF4-FFF2-40B4-BE49-F238E27FC236}">
                <a16:creationId xmlns:a16="http://schemas.microsoft.com/office/drawing/2014/main" id="{FE864C1A-E03C-EC4C-B825-BFE24D0C14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83422" y="3885297"/>
            <a:ext cx="752475" cy="427037"/>
          </a:xfrm>
          <a:prstGeom prst="roundRect">
            <a:avLst>
              <a:gd name="adj" fmla="val 16667"/>
            </a:avLst>
          </a:prstGeom>
          <a:solidFill>
            <a:srgbClr val="33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893969" name="Text Box 17">
            <a:extLst>
              <a:ext uri="{FF2B5EF4-FFF2-40B4-BE49-F238E27FC236}">
                <a16:creationId xmlns:a16="http://schemas.microsoft.com/office/drawing/2014/main" id="{398AB306-3BFA-F345-8B95-292405954F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2009" y="3867833"/>
            <a:ext cx="4889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0"/>
              <a:buNone/>
              <a:defRPr/>
            </a:pPr>
            <a:r>
              <a:rPr lang="en-US" sz="1600">
                <a:solidFill>
                  <a:srgbClr val="800000"/>
                </a:solidFill>
                <a:latin typeface="Arial" charset="0"/>
              </a:rPr>
              <a:t>NO</a:t>
            </a:r>
            <a:endParaRPr lang="en-US" sz="1600">
              <a:solidFill>
                <a:srgbClr val="00FFFF"/>
              </a:solidFill>
              <a:latin typeface="Arial" charset="0"/>
            </a:endParaRPr>
          </a:p>
        </p:txBody>
      </p:sp>
      <p:sp>
        <p:nvSpPr>
          <p:cNvPr id="893970" name="AutoShape 18">
            <a:extLst>
              <a:ext uri="{FF2B5EF4-FFF2-40B4-BE49-F238E27FC236}">
                <a16:creationId xmlns:a16="http://schemas.microsoft.com/office/drawing/2014/main" id="{6BC6570F-FC42-EF4F-9017-845C7BCB1A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58422" y="4872722"/>
            <a:ext cx="752475" cy="466725"/>
          </a:xfrm>
          <a:prstGeom prst="roundRect">
            <a:avLst>
              <a:gd name="adj" fmla="val 16667"/>
            </a:avLst>
          </a:prstGeom>
          <a:solidFill>
            <a:srgbClr val="33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893971" name="Text Box 19">
            <a:extLst>
              <a:ext uri="{FF2B5EF4-FFF2-40B4-BE49-F238E27FC236}">
                <a16:creationId xmlns:a16="http://schemas.microsoft.com/office/drawing/2014/main" id="{EB745AE3-E2FB-504D-AB17-76727E5379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66371" y="4872721"/>
            <a:ext cx="490538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0"/>
              <a:buNone/>
              <a:defRPr/>
            </a:pPr>
            <a:r>
              <a:rPr lang="en-US" sz="1600">
                <a:solidFill>
                  <a:srgbClr val="800000"/>
                </a:solidFill>
                <a:latin typeface="Arial" charset="0"/>
              </a:rPr>
              <a:t>NO</a:t>
            </a:r>
            <a:endParaRPr lang="en-US" sz="1600">
              <a:solidFill>
                <a:schemeClr val="bg2"/>
              </a:solidFill>
              <a:latin typeface="Arial" charset="0"/>
            </a:endParaRPr>
          </a:p>
        </p:txBody>
      </p:sp>
      <p:sp>
        <p:nvSpPr>
          <p:cNvPr id="893972" name="Text Box 20">
            <a:extLst>
              <a:ext uri="{FF2B5EF4-FFF2-40B4-BE49-F238E27FC236}">
                <a16:creationId xmlns:a16="http://schemas.microsoft.com/office/drawing/2014/main" id="{40674BE9-1FFF-AC4E-9CFF-873954490B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8046" y="3299508"/>
            <a:ext cx="5334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r"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0"/>
              <a:buNone/>
              <a:defRPr/>
            </a:pPr>
            <a:r>
              <a:rPr lang="en-US" sz="1600">
                <a:latin typeface="Arial" charset="0"/>
              </a:rPr>
              <a:t>Yes</a:t>
            </a:r>
            <a:endParaRPr lang="en-US" sz="1600">
              <a:solidFill>
                <a:schemeClr val="bg2"/>
              </a:solidFill>
              <a:latin typeface="Arial" charset="0"/>
            </a:endParaRPr>
          </a:p>
        </p:txBody>
      </p:sp>
      <p:sp>
        <p:nvSpPr>
          <p:cNvPr id="893973" name="Text Box 21">
            <a:extLst>
              <a:ext uri="{FF2B5EF4-FFF2-40B4-BE49-F238E27FC236}">
                <a16:creationId xmlns:a16="http://schemas.microsoft.com/office/drawing/2014/main" id="{7752F7F1-43C2-4A4E-B9D4-D24F46B5D4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94809" y="3299508"/>
            <a:ext cx="442912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r"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0"/>
              <a:buNone/>
              <a:defRPr/>
            </a:pPr>
            <a:r>
              <a:rPr lang="en-US" sz="1600">
                <a:solidFill>
                  <a:srgbClr val="FF0000"/>
                </a:solidFill>
                <a:latin typeface="Arial" charset="0"/>
              </a:rPr>
              <a:t>No</a:t>
            </a:r>
          </a:p>
        </p:txBody>
      </p:sp>
      <p:sp>
        <p:nvSpPr>
          <p:cNvPr id="893974" name="Text Box 22">
            <a:extLst>
              <a:ext uri="{FF2B5EF4-FFF2-40B4-BE49-F238E27FC236}">
                <a16:creationId xmlns:a16="http://schemas.microsoft.com/office/drawing/2014/main" id="{6B93BAAC-120C-E84A-9F10-A9652C6827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20347" y="4237721"/>
            <a:ext cx="9302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r"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0"/>
              <a:buNone/>
              <a:defRPr/>
            </a:pPr>
            <a:r>
              <a:rPr lang="en-US" sz="1600">
                <a:latin typeface="Arial" charset="0"/>
              </a:rPr>
              <a:t>Married</a:t>
            </a:r>
            <a:r>
              <a:rPr lang="en-US" sz="1600">
                <a:solidFill>
                  <a:schemeClr val="bg2"/>
                </a:solidFill>
                <a:latin typeface="Arial" charset="0"/>
              </a:rPr>
              <a:t> </a:t>
            </a:r>
          </a:p>
        </p:txBody>
      </p:sp>
      <p:sp>
        <p:nvSpPr>
          <p:cNvPr id="893975" name="Text Box 23">
            <a:extLst>
              <a:ext uri="{FF2B5EF4-FFF2-40B4-BE49-F238E27FC236}">
                <a16:creationId xmlns:a16="http://schemas.microsoft.com/office/drawing/2014/main" id="{0B4F4614-C925-7D4B-8031-353F4463BB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59735" y="4272646"/>
            <a:ext cx="166052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r"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0"/>
              <a:buNone/>
              <a:defRPr/>
            </a:pPr>
            <a:r>
              <a:rPr lang="en-US" sz="1600">
                <a:latin typeface="Arial" charset="0"/>
              </a:rPr>
              <a:t>Single, Divorced</a:t>
            </a:r>
            <a:endParaRPr lang="en-US" sz="1600">
              <a:solidFill>
                <a:schemeClr val="bg2"/>
              </a:solidFill>
              <a:latin typeface="Arial" charset="0"/>
            </a:endParaRPr>
          </a:p>
        </p:txBody>
      </p:sp>
      <p:sp>
        <p:nvSpPr>
          <p:cNvPr id="893976" name="Text Box 24">
            <a:extLst>
              <a:ext uri="{FF2B5EF4-FFF2-40B4-BE49-F238E27FC236}">
                <a16:creationId xmlns:a16="http://schemas.microsoft.com/office/drawing/2014/main" id="{570362DB-6CF9-F940-B49D-40D27FC998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53322" y="5244196"/>
            <a:ext cx="72072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r"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0"/>
              <a:buNone/>
              <a:defRPr/>
            </a:pPr>
            <a:r>
              <a:rPr lang="en-US" sz="1600">
                <a:latin typeface="Arial" charset="0"/>
              </a:rPr>
              <a:t>&lt; 80K</a:t>
            </a:r>
            <a:endParaRPr lang="en-US" sz="1600">
              <a:solidFill>
                <a:schemeClr val="bg2"/>
              </a:solidFill>
              <a:latin typeface="Arial" charset="0"/>
            </a:endParaRPr>
          </a:p>
        </p:txBody>
      </p:sp>
      <p:sp>
        <p:nvSpPr>
          <p:cNvPr id="893977" name="Text Box 25">
            <a:extLst>
              <a:ext uri="{FF2B5EF4-FFF2-40B4-BE49-F238E27FC236}">
                <a16:creationId xmlns:a16="http://schemas.microsoft.com/office/drawing/2014/main" id="{51D7660E-2CEA-704C-AC48-8437E1373C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99597" y="5244196"/>
            <a:ext cx="72072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r"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0"/>
              <a:buNone/>
              <a:defRPr/>
            </a:pPr>
            <a:r>
              <a:rPr lang="en-US" sz="1600">
                <a:latin typeface="Arial" charset="0"/>
              </a:rPr>
              <a:t>&gt; 80K</a:t>
            </a:r>
            <a:endParaRPr lang="en-US" sz="1600">
              <a:solidFill>
                <a:schemeClr val="bg2"/>
              </a:solidFill>
              <a:latin typeface="Arial" charset="0"/>
            </a:endParaRPr>
          </a:p>
        </p:txBody>
      </p:sp>
      <p:graphicFrame>
        <p:nvGraphicFramePr>
          <p:cNvPr id="15385" name="Object 26">
            <a:extLst>
              <a:ext uri="{FF2B5EF4-FFF2-40B4-BE49-F238E27FC236}">
                <a16:creationId xmlns:a16="http://schemas.microsoft.com/office/drawing/2014/main" id="{666E6E73-44FE-4A4B-8C83-0B6726F0AED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30365343"/>
              </p:ext>
            </p:extLst>
          </p:nvPr>
        </p:nvGraphicFramePr>
        <p:xfrm>
          <a:off x="6650622" y="2213659"/>
          <a:ext cx="3343275" cy="1133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5" name="Document" r:id="rId3" imgW="13950950" imgH="4724400" progId="Word.Document.8">
                  <p:embed/>
                </p:oleObj>
              </mc:Choice>
              <mc:Fallback>
                <p:oleObj name="Document" r:id="rId3" imgW="13950950" imgH="4724400" progId="Word.Document.8">
                  <p:embed/>
                  <p:pic>
                    <p:nvPicPr>
                      <p:cNvPr id="15385" name="Object 26">
                        <a:extLst>
                          <a:ext uri="{FF2B5EF4-FFF2-40B4-BE49-F238E27FC236}">
                            <a16:creationId xmlns:a16="http://schemas.microsoft.com/office/drawing/2014/main" id="{666E6E73-44FE-4A4B-8C83-0B6726F0AED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50622" y="2213659"/>
                        <a:ext cx="3343275" cy="1133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93979" name="Text Box 27">
            <a:extLst>
              <a:ext uri="{FF2B5EF4-FFF2-40B4-BE49-F238E27FC236}">
                <a16:creationId xmlns:a16="http://schemas.microsoft.com/office/drawing/2014/main" id="{22E779E5-EBE5-8845-B449-D7AFDFB8A2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98221" y="1756458"/>
            <a:ext cx="16002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0"/>
              <a:buNone/>
              <a:defRPr/>
            </a:pPr>
            <a:r>
              <a:rPr lang="en-US" sz="2000">
                <a:solidFill>
                  <a:schemeClr val="tx2"/>
                </a:solidFill>
                <a:latin typeface="Arial" charset="0"/>
              </a:rPr>
              <a:t>Test Data</a:t>
            </a:r>
            <a:endParaRPr lang="en-US" sz="2000">
              <a:solidFill>
                <a:schemeClr val="bg2"/>
              </a:solidFill>
              <a:latin typeface="Arial" charset="0"/>
            </a:endParaRPr>
          </a:p>
        </p:txBody>
      </p:sp>
      <p:sp>
        <p:nvSpPr>
          <p:cNvPr id="893980" name="Line 28">
            <a:extLst>
              <a:ext uri="{FF2B5EF4-FFF2-40B4-BE49-F238E27FC236}">
                <a16:creationId xmlns:a16="http://schemas.microsoft.com/office/drawing/2014/main" id="{4F52E2D6-0C68-C047-81E9-BE46FF80BF2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507621" y="2670858"/>
            <a:ext cx="2057400" cy="1295400"/>
          </a:xfrm>
          <a:prstGeom prst="line">
            <a:avLst/>
          </a:prstGeom>
          <a:noFill/>
          <a:ln w="15875">
            <a:solidFill>
              <a:srgbClr val="FF0000"/>
            </a:solidFill>
            <a:prstDash val="dash"/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90497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978" name="Rectangle 2">
            <a:extLst>
              <a:ext uri="{FF2B5EF4-FFF2-40B4-BE49-F238E27FC236}">
                <a16:creationId xmlns:a16="http://schemas.microsoft.com/office/drawing/2014/main" id="{AB9AC833-982B-A245-B88A-C2172D7395B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38200" y="365126"/>
            <a:ext cx="6395977" cy="428626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>
                <a:cs typeface="+mj-cs"/>
              </a:rPr>
              <a:t>Apply Model to Test Data</a:t>
            </a:r>
          </a:p>
        </p:txBody>
      </p:sp>
      <p:sp>
        <p:nvSpPr>
          <p:cNvPr id="894979" name="Line 3">
            <a:extLst>
              <a:ext uri="{FF2B5EF4-FFF2-40B4-BE49-F238E27FC236}">
                <a16:creationId xmlns:a16="http://schemas.microsoft.com/office/drawing/2014/main" id="{C1FA3286-C402-974F-B85D-0300A1615374}"/>
              </a:ext>
            </a:extLst>
          </p:cNvPr>
          <p:cNvSpPr>
            <a:spLocks noChangeShapeType="1"/>
          </p:cNvSpPr>
          <p:nvPr/>
        </p:nvSpPr>
        <p:spPr bwMode="auto">
          <a:xfrm>
            <a:off x="4712142" y="5211120"/>
            <a:ext cx="266700" cy="646112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894980" name="Line 4">
            <a:extLst>
              <a:ext uri="{FF2B5EF4-FFF2-40B4-BE49-F238E27FC236}">
                <a16:creationId xmlns:a16="http://schemas.microsoft.com/office/drawing/2014/main" id="{6AD1325C-8123-5549-B44D-D64A034B50C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472305" y="5211120"/>
            <a:ext cx="355600" cy="646112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894981" name="Line 5">
            <a:extLst>
              <a:ext uri="{FF2B5EF4-FFF2-40B4-BE49-F238E27FC236}">
                <a16:creationId xmlns:a16="http://schemas.microsoft.com/office/drawing/2014/main" id="{AFD9774E-0F49-E944-A50E-F79B72A283E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180330" y="4236396"/>
            <a:ext cx="442912" cy="649287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894982" name="Line 6">
            <a:extLst>
              <a:ext uri="{FF2B5EF4-FFF2-40B4-BE49-F238E27FC236}">
                <a16:creationId xmlns:a16="http://schemas.microsoft.com/office/drawing/2014/main" id="{03D75FF7-C2C2-7F44-ACA8-A580C009DABF}"/>
              </a:ext>
            </a:extLst>
          </p:cNvPr>
          <p:cNvSpPr>
            <a:spLocks noChangeShapeType="1"/>
          </p:cNvSpPr>
          <p:nvPr/>
        </p:nvSpPr>
        <p:spPr bwMode="auto">
          <a:xfrm>
            <a:off x="5509068" y="4236396"/>
            <a:ext cx="531813" cy="649287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894983" name="Line 7">
            <a:extLst>
              <a:ext uri="{FF2B5EF4-FFF2-40B4-BE49-F238E27FC236}">
                <a16:creationId xmlns:a16="http://schemas.microsoft.com/office/drawing/2014/main" id="{BFBE52E8-C5DA-2948-9F26-741E74EBA0ED}"/>
              </a:ext>
            </a:extLst>
          </p:cNvPr>
          <p:cNvSpPr>
            <a:spLocks noChangeShapeType="1"/>
          </p:cNvSpPr>
          <p:nvPr/>
        </p:nvSpPr>
        <p:spPr bwMode="auto">
          <a:xfrm>
            <a:off x="4358130" y="3345808"/>
            <a:ext cx="620712" cy="568325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894984" name="Line 8">
            <a:extLst>
              <a:ext uri="{FF2B5EF4-FFF2-40B4-BE49-F238E27FC236}">
                <a16:creationId xmlns:a16="http://schemas.microsoft.com/office/drawing/2014/main" id="{CA631757-7221-3244-BDCC-B85FAC065B7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853181" y="3345808"/>
            <a:ext cx="619125" cy="568325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894985" name="Text Box 9">
            <a:extLst>
              <a:ext uri="{FF2B5EF4-FFF2-40B4-BE49-F238E27FC236}">
                <a16:creationId xmlns:a16="http://schemas.microsoft.com/office/drawing/2014/main" id="{02EFF65E-943E-7242-86D3-1F81009E66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19918" y="3021957"/>
            <a:ext cx="1027113" cy="349250"/>
          </a:xfrm>
          <a:prstGeom prst="rect">
            <a:avLst/>
          </a:prstGeom>
          <a:solidFill>
            <a:srgbClr val="FFFF00"/>
          </a:solidFill>
          <a:ln w="12700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0"/>
              <a:buNone/>
              <a:defRPr/>
            </a:pPr>
            <a:r>
              <a:rPr lang="en-US" sz="1600">
                <a:solidFill>
                  <a:srgbClr val="2D1993"/>
                </a:solidFill>
                <a:latin typeface="Arial" charset="0"/>
              </a:rPr>
              <a:t>Refund</a:t>
            </a:r>
            <a:endParaRPr lang="en-US" sz="1600">
              <a:solidFill>
                <a:schemeClr val="bg2"/>
              </a:solidFill>
              <a:latin typeface="Arial" charset="0"/>
            </a:endParaRPr>
          </a:p>
        </p:txBody>
      </p:sp>
      <p:sp>
        <p:nvSpPr>
          <p:cNvPr id="894986" name="Text Box 10">
            <a:extLst>
              <a:ext uri="{FF2B5EF4-FFF2-40B4-BE49-F238E27FC236}">
                <a16:creationId xmlns:a16="http://schemas.microsoft.com/office/drawing/2014/main" id="{E0AB0051-C297-BE41-A72E-A79F6DC15C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34343" y="3914133"/>
            <a:ext cx="1025525" cy="347663"/>
          </a:xfrm>
          <a:prstGeom prst="rect">
            <a:avLst/>
          </a:prstGeom>
          <a:solidFill>
            <a:srgbClr val="FFFF00"/>
          </a:solidFill>
          <a:ln w="12700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0"/>
              <a:buNone/>
              <a:defRPr/>
            </a:pPr>
            <a:r>
              <a:rPr lang="en-US" sz="1600">
                <a:solidFill>
                  <a:srgbClr val="2D1993"/>
                </a:solidFill>
                <a:latin typeface="Arial" charset="0"/>
              </a:rPr>
              <a:t>MarSt</a:t>
            </a:r>
            <a:endParaRPr lang="en-US" sz="1600">
              <a:solidFill>
                <a:schemeClr val="bg2"/>
              </a:solidFill>
              <a:latin typeface="Arial" charset="0"/>
            </a:endParaRPr>
          </a:p>
        </p:txBody>
      </p:sp>
      <p:sp>
        <p:nvSpPr>
          <p:cNvPr id="894987" name="Text Box 11">
            <a:extLst>
              <a:ext uri="{FF2B5EF4-FFF2-40B4-BE49-F238E27FC236}">
                <a16:creationId xmlns:a16="http://schemas.microsoft.com/office/drawing/2014/main" id="{20FDD412-DEBD-1449-8961-ED056F4153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39006" y="4885682"/>
            <a:ext cx="1062037" cy="349250"/>
          </a:xfrm>
          <a:prstGeom prst="rect">
            <a:avLst/>
          </a:prstGeom>
          <a:solidFill>
            <a:srgbClr val="FFFF00"/>
          </a:solidFill>
          <a:ln w="12700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0"/>
              <a:buNone/>
              <a:defRPr/>
            </a:pPr>
            <a:r>
              <a:rPr lang="en-US" sz="1600">
                <a:solidFill>
                  <a:srgbClr val="2D1993"/>
                </a:solidFill>
                <a:latin typeface="Arial" charset="0"/>
              </a:rPr>
              <a:t>TaxInc</a:t>
            </a:r>
            <a:endParaRPr lang="en-US" sz="1600">
              <a:solidFill>
                <a:schemeClr val="bg2"/>
              </a:solidFill>
              <a:latin typeface="Arial" charset="0"/>
            </a:endParaRPr>
          </a:p>
        </p:txBody>
      </p:sp>
      <p:sp>
        <p:nvSpPr>
          <p:cNvPr id="894988" name="AutoShape 12">
            <a:extLst>
              <a:ext uri="{FF2B5EF4-FFF2-40B4-BE49-F238E27FC236}">
                <a16:creationId xmlns:a16="http://schemas.microsoft.com/office/drawing/2014/main" id="{4D7F9513-AED6-8746-90B3-34BDB75E2B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55006" y="5854058"/>
            <a:ext cx="688975" cy="449263"/>
          </a:xfrm>
          <a:prstGeom prst="roundRect">
            <a:avLst>
              <a:gd name="adj" fmla="val 16769"/>
            </a:avLst>
          </a:prstGeom>
          <a:solidFill>
            <a:srgbClr val="33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894989" name="Text Box 13">
            <a:extLst>
              <a:ext uri="{FF2B5EF4-FFF2-40B4-BE49-F238E27FC236}">
                <a16:creationId xmlns:a16="http://schemas.microsoft.com/office/drawing/2014/main" id="{8F461890-5115-8A4F-BC87-79CDBF405F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72456" y="5854057"/>
            <a:ext cx="750887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0"/>
              <a:buNone/>
              <a:defRPr/>
            </a:pPr>
            <a:r>
              <a:rPr lang="en-US" sz="1600">
                <a:solidFill>
                  <a:srgbClr val="800000"/>
                </a:solidFill>
                <a:latin typeface="Arial" charset="0"/>
              </a:rPr>
              <a:t>YES</a:t>
            </a:r>
            <a:endParaRPr lang="en-US" sz="1600">
              <a:solidFill>
                <a:schemeClr val="bg2"/>
              </a:solidFill>
              <a:latin typeface="Arial" charset="0"/>
            </a:endParaRPr>
          </a:p>
        </p:txBody>
      </p:sp>
      <p:sp>
        <p:nvSpPr>
          <p:cNvPr id="894990" name="AutoShape 14">
            <a:extLst>
              <a:ext uri="{FF2B5EF4-FFF2-40B4-BE49-F238E27FC236}">
                <a16:creationId xmlns:a16="http://schemas.microsoft.com/office/drawing/2014/main" id="{721D4025-0B16-FC41-9A79-4CC9B62D7A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18292" y="5874696"/>
            <a:ext cx="717550" cy="446087"/>
          </a:xfrm>
          <a:prstGeom prst="roundRect">
            <a:avLst>
              <a:gd name="adj" fmla="val 16667"/>
            </a:avLst>
          </a:prstGeom>
          <a:solidFill>
            <a:srgbClr val="33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894991" name="Text Box 15">
            <a:extLst>
              <a:ext uri="{FF2B5EF4-FFF2-40B4-BE49-F238E27FC236}">
                <a16:creationId xmlns:a16="http://schemas.microsoft.com/office/drawing/2014/main" id="{EA1F9A0E-692A-924B-A11F-2D9D0F3F4F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48467" y="5857232"/>
            <a:ext cx="4889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0"/>
              <a:buNone/>
              <a:defRPr/>
            </a:pPr>
            <a:r>
              <a:rPr lang="en-US" sz="1600">
                <a:solidFill>
                  <a:srgbClr val="800000"/>
                </a:solidFill>
                <a:latin typeface="Arial" charset="0"/>
              </a:rPr>
              <a:t>NO</a:t>
            </a:r>
            <a:endParaRPr lang="en-US" sz="1600">
              <a:solidFill>
                <a:schemeClr val="bg2"/>
              </a:solidFill>
              <a:latin typeface="Arial" charset="0"/>
            </a:endParaRPr>
          </a:p>
        </p:txBody>
      </p:sp>
      <p:sp>
        <p:nvSpPr>
          <p:cNvPr id="894992" name="AutoShape 16">
            <a:extLst>
              <a:ext uri="{FF2B5EF4-FFF2-40B4-BE49-F238E27FC236}">
                <a16:creationId xmlns:a16="http://schemas.microsoft.com/office/drawing/2014/main" id="{BA84AE1E-4F2D-9345-808E-1A70F4A8AE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99168" y="3931596"/>
            <a:ext cx="752475" cy="427037"/>
          </a:xfrm>
          <a:prstGeom prst="roundRect">
            <a:avLst>
              <a:gd name="adj" fmla="val 16667"/>
            </a:avLst>
          </a:prstGeom>
          <a:solidFill>
            <a:srgbClr val="33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894993" name="Text Box 17">
            <a:extLst>
              <a:ext uri="{FF2B5EF4-FFF2-40B4-BE49-F238E27FC236}">
                <a16:creationId xmlns:a16="http://schemas.microsoft.com/office/drawing/2014/main" id="{EC668C3B-D438-B445-A8D1-61FE862A43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27755" y="3914132"/>
            <a:ext cx="4889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0"/>
              <a:buNone/>
              <a:defRPr/>
            </a:pPr>
            <a:r>
              <a:rPr lang="en-US" sz="1600">
                <a:solidFill>
                  <a:srgbClr val="800000"/>
                </a:solidFill>
                <a:latin typeface="Arial" charset="0"/>
              </a:rPr>
              <a:t>NO</a:t>
            </a:r>
            <a:endParaRPr lang="en-US" sz="1600">
              <a:solidFill>
                <a:srgbClr val="00FFFF"/>
              </a:solidFill>
              <a:latin typeface="Arial" charset="0"/>
            </a:endParaRPr>
          </a:p>
        </p:txBody>
      </p:sp>
      <p:sp>
        <p:nvSpPr>
          <p:cNvPr id="894994" name="AutoShape 18">
            <a:extLst>
              <a:ext uri="{FF2B5EF4-FFF2-40B4-BE49-F238E27FC236}">
                <a16:creationId xmlns:a16="http://schemas.microsoft.com/office/drawing/2014/main" id="{4860E404-D6BE-954B-AF7A-1D3366D9C2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74168" y="4919021"/>
            <a:ext cx="752475" cy="466725"/>
          </a:xfrm>
          <a:prstGeom prst="roundRect">
            <a:avLst>
              <a:gd name="adj" fmla="val 16667"/>
            </a:avLst>
          </a:prstGeom>
          <a:solidFill>
            <a:srgbClr val="33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894995" name="Text Box 19">
            <a:extLst>
              <a:ext uri="{FF2B5EF4-FFF2-40B4-BE49-F238E27FC236}">
                <a16:creationId xmlns:a16="http://schemas.microsoft.com/office/drawing/2014/main" id="{C331831C-73CE-324F-B512-98C9DF47B1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82117" y="4919020"/>
            <a:ext cx="490538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0"/>
              <a:buNone/>
              <a:defRPr/>
            </a:pPr>
            <a:r>
              <a:rPr lang="en-US" sz="1600">
                <a:solidFill>
                  <a:srgbClr val="800000"/>
                </a:solidFill>
                <a:latin typeface="Arial" charset="0"/>
              </a:rPr>
              <a:t>NO</a:t>
            </a:r>
            <a:endParaRPr lang="en-US" sz="1600">
              <a:solidFill>
                <a:schemeClr val="bg2"/>
              </a:solidFill>
              <a:latin typeface="Arial" charset="0"/>
            </a:endParaRPr>
          </a:p>
        </p:txBody>
      </p:sp>
      <p:sp>
        <p:nvSpPr>
          <p:cNvPr id="894996" name="Text Box 20">
            <a:extLst>
              <a:ext uri="{FF2B5EF4-FFF2-40B4-BE49-F238E27FC236}">
                <a16:creationId xmlns:a16="http://schemas.microsoft.com/office/drawing/2014/main" id="{B400CC26-EC98-9445-8961-2CD39BEF3F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73792" y="3345807"/>
            <a:ext cx="5334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r"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0"/>
              <a:buNone/>
              <a:defRPr/>
            </a:pPr>
            <a:r>
              <a:rPr lang="en-US" sz="1600">
                <a:latin typeface="Arial" charset="0"/>
              </a:rPr>
              <a:t>Yes</a:t>
            </a:r>
            <a:endParaRPr lang="en-US" sz="1600">
              <a:solidFill>
                <a:schemeClr val="bg2"/>
              </a:solidFill>
              <a:latin typeface="Arial" charset="0"/>
            </a:endParaRPr>
          </a:p>
        </p:txBody>
      </p:sp>
      <p:sp>
        <p:nvSpPr>
          <p:cNvPr id="894997" name="Text Box 21">
            <a:extLst>
              <a:ext uri="{FF2B5EF4-FFF2-40B4-BE49-F238E27FC236}">
                <a16:creationId xmlns:a16="http://schemas.microsoft.com/office/drawing/2014/main" id="{374DE627-80FE-5249-97F2-22C85B2EF0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10555" y="3345807"/>
            <a:ext cx="442912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r"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0"/>
              <a:buNone/>
              <a:defRPr/>
            </a:pPr>
            <a:r>
              <a:rPr lang="en-US" sz="1600">
                <a:solidFill>
                  <a:srgbClr val="FF0000"/>
                </a:solidFill>
                <a:latin typeface="Arial" charset="0"/>
              </a:rPr>
              <a:t>No</a:t>
            </a:r>
          </a:p>
        </p:txBody>
      </p:sp>
      <p:sp>
        <p:nvSpPr>
          <p:cNvPr id="894998" name="Text Box 22">
            <a:extLst>
              <a:ext uri="{FF2B5EF4-FFF2-40B4-BE49-F238E27FC236}">
                <a16:creationId xmlns:a16="http://schemas.microsoft.com/office/drawing/2014/main" id="{14FE9318-0880-4046-996F-CCDD43A29A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36093" y="4284020"/>
            <a:ext cx="9302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r"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0"/>
              <a:buNone/>
              <a:defRPr/>
            </a:pPr>
            <a:r>
              <a:rPr lang="en-US" sz="1600">
                <a:solidFill>
                  <a:srgbClr val="FF0000"/>
                </a:solidFill>
                <a:latin typeface="Arial" charset="0"/>
              </a:rPr>
              <a:t>Married </a:t>
            </a:r>
          </a:p>
        </p:txBody>
      </p:sp>
      <p:sp>
        <p:nvSpPr>
          <p:cNvPr id="894999" name="Text Box 23">
            <a:extLst>
              <a:ext uri="{FF2B5EF4-FFF2-40B4-BE49-F238E27FC236}">
                <a16:creationId xmlns:a16="http://schemas.microsoft.com/office/drawing/2014/main" id="{A324603A-337B-1B42-A18C-3329986A25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75481" y="4318945"/>
            <a:ext cx="166052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r"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0"/>
              <a:buNone/>
              <a:defRPr/>
            </a:pPr>
            <a:r>
              <a:rPr lang="en-US" sz="1600">
                <a:latin typeface="Arial" charset="0"/>
              </a:rPr>
              <a:t>Single, Divorced</a:t>
            </a:r>
            <a:endParaRPr lang="en-US" sz="1600">
              <a:solidFill>
                <a:schemeClr val="bg2"/>
              </a:solidFill>
              <a:latin typeface="Arial" charset="0"/>
            </a:endParaRPr>
          </a:p>
        </p:txBody>
      </p:sp>
      <p:sp>
        <p:nvSpPr>
          <p:cNvPr id="895000" name="Text Box 24">
            <a:extLst>
              <a:ext uri="{FF2B5EF4-FFF2-40B4-BE49-F238E27FC236}">
                <a16:creationId xmlns:a16="http://schemas.microsoft.com/office/drawing/2014/main" id="{D54BBD9A-2AEC-494D-98FF-7D46C544EC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69068" y="5290495"/>
            <a:ext cx="72072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r"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0"/>
              <a:buNone/>
              <a:defRPr/>
            </a:pPr>
            <a:r>
              <a:rPr lang="en-US" sz="1600">
                <a:latin typeface="Arial" charset="0"/>
              </a:rPr>
              <a:t>&lt; 80K</a:t>
            </a:r>
            <a:endParaRPr lang="en-US" sz="1600">
              <a:solidFill>
                <a:schemeClr val="bg2"/>
              </a:solidFill>
              <a:latin typeface="Arial" charset="0"/>
            </a:endParaRPr>
          </a:p>
        </p:txBody>
      </p:sp>
      <p:sp>
        <p:nvSpPr>
          <p:cNvPr id="895001" name="Text Box 25">
            <a:extLst>
              <a:ext uri="{FF2B5EF4-FFF2-40B4-BE49-F238E27FC236}">
                <a16:creationId xmlns:a16="http://schemas.microsoft.com/office/drawing/2014/main" id="{5BEF3D95-9BA6-FD48-8D70-838438C25B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15343" y="5290495"/>
            <a:ext cx="72072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r"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0"/>
              <a:buNone/>
              <a:defRPr/>
            </a:pPr>
            <a:r>
              <a:rPr lang="en-US" sz="1600">
                <a:latin typeface="Arial" charset="0"/>
              </a:rPr>
              <a:t>&gt; 80K</a:t>
            </a:r>
            <a:endParaRPr lang="en-US" sz="1600">
              <a:solidFill>
                <a:schemeClr val="bg2"/>
              </a:solidFill>
              <a:latin typeface="Arial" charset="0"/>
            </a:endParaRPr>
          </a:p>
        </p:txBody>
      </p:sp>
      <p:graphicFrame>
        <p:nvGraphicFramePr>
          <p:cNvPr id="16409" name="Object 26">
            <a:extLst>
              <a:ext uri="{FF2B5EF4-FFF2-40B4-BE49-F238E27FC236}">
                <a16:creationId xmlns:a16="http://schemas.microsoft.com/office/drawing/2014/main" id="{65A80DEF-02C1-BC4D-ACE8-A8642B58F07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48883581"/>
              </p:ext>
            </p:extLst>
          </p:nvPr>
        </p:nvGraphicFramePr>
        <p:xfrm>
          <a:off x="6766368" y="2259958"/>
          <a:ext cx="3343275" cy="1133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9" name="Document" r:id="rId3" imgW="13950950" imgH="4724400" progId="Word.Document.8">
                  <p:embed/>
                </p:oleObj>
              </mc:Choice>
              <mc:Fallback>
                <p:oleObj name="Document" r:id="rId3" imgW="13950950" imgH="4724400" progId="Word.Document.8">
                  <p:embed/>
                  <p:pic>
                    <p:nvPicPr>
                      <p:cNvPr id="16409" name="Object 26">
                        <a:extLst>
                          <a:ext uri="{FF2B5EF4-FFF2-40B4-BE49-F238E27FC236}">
                            <a16:creationId xmlns:a16="http://schemas.microsoft.com/office/drawing/2014/main" id="{65A80DEF-02C1-BC4D-ACE8-A8642B58F07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66368" y="2259958"/>
                        <a:ext cx="3343275" cy="1133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95003" name="Text Box 27">
            <a:extLst>
              <a:ext uri="{FF2B5EF4-FFF2-40B4-BE49-F238E27FC236}">
                <a16:creationId xmlns:a16="http://schemas.microsoft.com/office/drawing/2014/main" id="{41A58F0A-884B-EC41-B7AF-87D8B7A87C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13967" y="1802757"/>
            <a:ext cx="16002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0"/>
              <a:buNone/>
              <a:defRPr/>
            </a:pPr>
            <a:r>
              <a:rPr lang="en-US" sz="2000">
                <a:solidFill>
                  <a:schemeClr val="tx2"/>
                </a:solidFill>
                <a:latin typeface="Arial" charset="0"/>
              </a:rPr>
              <a:t>Test Data</a:t>
            </a:r>
            <a:endParaRPr lang="en-US" sz="2000">
              <a:solidFill>
                <a:schemeClr val="bg2"/>
              </a:solidFill>
              <a:latin typeface="Arial" charset="0"/>
            </a:endParaRPr>
          </a:p>
        </p:txBody>
      </p:sp>
      <p:sp>
        <p:nvSpPr>
          <p:cNvPr id="895004" name="Line 28">
            <a:extLst>
              <a:ext uri="{FF2B5EF4-FFF2-40B4-BE49-F238E27FC236}">
                <a16:creationId xmlns:a16="http://schemas.microsoft.com/office/drawing/2014/main" id="{19266DCF-338A-BD4C-BDF3-BF77F171C6B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461567" y="3250557"/>
            <a:ext cx="1295400" cy="990600"/>
          </a:xfrm>
          <a:prstGeom prst="line">
            <a:avLst/>
          </a:prstGeom>
          <a:noFill/>
          <a:ln w="15875">
            <a:solidFill>
              <a:srgbClr val="FF0000"/>
            </a:solidFill>
            <a:prstDash val="dash"/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4696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002" name="Rectangle 2">
            <a:extLst>
              <a:ext uri="{FF2B5EF4-FFF2-40B4-BE49-F238E27FC236}">
                <a16:creationId xmlns:a16="http://schemas.microsoft.com/office/drawing/2014/main" id="{20022155-8709-1341-ACEA-27AB19BEA47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38200" y="365125"/>
            <a:ext cx="7086600" cy="344489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>
                <a:cs typeface="+mj-cs"/>
              </a:rPr>
              <a:t>Apply Model to Test Data</a:t>
            </a:r>
          </a:p>
        </p:txBody>
      </p:sp>
      <p:sp>
        <p:nvSpPr>
          <p:cNvPr id="896003" name="Line 3">
            <a:extLst>
              <a:ext uri="{FF2B5EF4-FFF2-40B4-BE49-F238E27FC236}">
                <a16:creationId xmlns:a16="http://schemas.microsoft.com/office/drawing/2014/main" id="{033EB564-8668-F547-A968-52B004756979}"/>
              </a:ext>
            </a:extLst>
          </p:cNvPr>
          <p:cNvSpPr>
            <a:spLocks noChangeShapeType="1"/>
          </p:cNvSpPr>
          <p:nvPr/>
        </p:nvSpPr>
        <p:spPr bwMode="auto">
          <a:xfrm>
            <a:off x="4469074" y="4968051"/>
            <a:ext cx="266700" cy="646112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896004" name="Line 4">
            <a:extLst>
              <a:ext uri="{FF2B5EF4-FFF2-40B4-BE49-F238E27FC236}">
                <a16:creationId xmlns:a16="http://schemas.microsoft.com/office/drawing/2014/main" id="{F6640E78-00A1-2246-9F54-9885CF745B1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229237" y="4968051"/>
            <a:ext cx="355600" cy="646112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896005" name="Line 5">
            <a:extLst>
              <a:ext uri="{FF2B5EF4-FFF2-40B4-BE49-F238E27FC236}">
                <a16:creationId xmlns:a16="http://schemas.microsoft.com/office/drawing/2014/main" id="{6F0D4D24-4591-1F4B-9823-0AE59EA4584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937262" y="3993327"/>
            <a:ext cx="442912" cy="649287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896006" name="Line 6">
            <a:extLst>
              <a:ext uri="{FF2B5EF4-FFF2-40B4-BE49-F238E27FC236}">
                <a16:creationId xmlns:a16="http://schemas.microsoft.com/office/drawing/2014/main" id="{AFF842AE-C3D1-8E45-BE2E-133A738646F4}"/>
              </a:ext>
            </a:extLst>
          </p:cNvPr>
          <p:cNvSpPr>
            <a:spLocks noChangeShapeType="1"/>
          </p:cNvSpPr>
          <p:nvPr/>
        </p:nvSpPr>
        <p:spPr bwMode="auto">
          <a:xfrm>
            <a:off x="5266000" y="3993327"/>
            <a:ext cx="531813" cy="649287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896007" name="Line 7">
            <a:extLst>
              <a:ext uri="{FF2B5EF4-FFF2-40B4-BE49-F238E27FC236}">
                <a16:creationId xmlns:a16="http://schemas.microsoft.com/office/drawing/2014/main" id="{3005EB60-45E6-6B47-9408-86C939D633CA}"/>
              </a:ext>
            </a:extLst>
          </p:cNvPr>
          <p:cNvSpPr>
            <a:spLocks noChangeShapeType="1"/>
          </p:cNvSpPr>
          <p:nvPr/>
        </p:nvSpPr>
        <p:spPr bwMode="auto">
          <a:xfrm>
            <a:off x="4115062" y="3102739"/>
            <a:ext cx="620712" cy="568325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896008" name="Line 8">
            <a:extLst>
              <a:ext uri="{FF2B5EF4-FFF2-40B4-BE49-F238E27FC236}">
                <a16:creationId xmlns:a16="http://schemas.microsoft.com/office/drawing/2014/main" id="{BE9F7B51-8ACA-484F-B638-0219A462596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610113" y="3102739"/>
            <a:ext cx="619125" cy="568325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896009" name="Text Box 9">
            <a:extLst>
              <a:ext uri="{FF2B5EF4-FFF2-40B4-BE49-F238E27FC236}">
                <a16:creationId xmlns:a16="http://schemas.microsoft.com/office/drawing/2014/main" id="{834EA8AD-7145-EF4E-8A8D-7C3721AADD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76850" y="2778888"/>
            <a:ext cx="1027113" cy="349250"/>
          </a:xfrm>
          <a:prstGeom prst="rect">
            <a:avLst/>
          </a:prstGeom>
          <a:solidFill>
            <a:srgbClr val="FFFF00"/>
          </a:solidFill>
          <a:ln w="12700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0"/>
              <a:buNone/>
              <a:defRPr/>
            </a:pPr>
            <a:r>
              <a:rPr lang="en-US" sz="1600">
                <a:solidFill>
                  <a:srgbClr val="2D1993"/>
                </a:solidFill>
                <a:latin typeface="Arial" charset="0"/>
              </a:rPr>
              <a:t>Refund</a:t>
            </a:r>
            <a:endParaRPr lang="en-US" sz="1600">
              <a:solidFill>
                <a:schemeClr val="bg2"/>
              </a:solidFill>
              <a:latin typeface="Arial" charset="0"/>
            </a:endParaRPr>
          </a:p>
        </p:txBody>
      </p:sp>
      <p:sp>
        <p:nvSpPr>
          <p:cNvPr id="896010" name="Text Box 10">
            <a:extLst>
              <a:ext uri="{FF2B5EF4-FFF2-40B4-BE49-F238E27FC236}">
                <a16:creationId xmlns:a16="http://schemas.microsoft.com/office/drawing/2014/main" id="{2E100566-083B-2946-9B9A-EB08ABECF0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91275" y="3671064"/>
            <a:ext cx="1025525" cy="347663"/>
          </a:xfrm>
          <a:prstGeom prst="rect">
            <a:avLst/>
          </a:prstGeom>
          <a:solidFill>
            <a:srgbClr val="FFFF00"/>
          </a:solidFill>
          <a:ln w="12700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0"/>
              <a:buNone/>
              <a:defRPr/>
            </a:pPr>
            <a:r>
              <a:rPr lang="en-US" sz="1600">
                <a:solidFill>
                  <a:srgbClr val="2D1993"/>
                </a:solidFill>
                <a:latin typeface="Arial" charset="0"/>
              </a:rPr>
              <a:t>MarSt</a:t>
            </a:r>
            <a:endParaRPr lang="en-US" sz="1600">
              <a:solidFill>
                <a:schemeClr val="bg2"/>
              </a:solidFill>
              <a:latin typeface="Arial" charset="0"/>
            </a:endParaRPr>
          </a:p>
        </p:txBody>
      </p:sp>
      <p:sp>
        <p:nvSpPr>
          <p:cNvPr id="896011" name="Text Box 11">
            <a:extLst>
              <a:ext uri="{FF2B5EF4-FFF2-40B4-BE49-F238E27FC236}">
                <a16:creationId xmlns:a16="http://schemas.microsoft.com/office/drawing/2014/main" id="{BDD78887-4DA6-6E46-BAB2-2C9BB20F7D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95938" y="4642613"/>
            <a:ext cx="1062037" cy="349250"/>
          </a:xfrm>
          <a:prstGeom prst="rect">
            <a:avLst/>
          </a:prstGeom>
          <a:solidFill>
            <a:srgbClr val="FFFF00"/>
          </a:solidFill>
          <a:ln w="12700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0"/>
              <a:buNone/>
              <a:defRPr/>
            </a:pPr>
            <a:r>
              <a:rPr lang="en-US" sz="1600">
                <a:solidFill>
                  <a:srgbClr val="2D1993"/>
                </a:solidFill>
                <a:latin typeface="Arial" charset="0"/>
              </a:rPr>
              <a:t>TaxInc</a:t>
            </a:r>
            <a:endParaRPr lang="en-US" sz="1600">
              <a:solidFill>
                <a:schemeClr val="bg2"/>
              </a:solidFill>
              <a:latin typeface="Arial" charset="0"/>
            </a:endParaRPr>
          </a:p>
        </p:txBody>
      </p:sp>
      <p:sp>
        <p:nvSpPr>
          <p:cNvPr id="896012" name="AutoShape 12">
            <a:extLst>
              <a:ext uri="{FF2B5EF4-FFF2-40B4-BE49-F238E27FC236}">
                <a16:creationId xmlns:a16="http://schemas.microsoft.com/office/drawing/2014/main" id="{0DCB30C7-738B-DB40-9FFC-7982BA625A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11938" y="5610989"/>
            <a:ext cx="688975" cy="449263"/>
          </a:xfrm>
          <a:prstGeom prst="roundRect">
            <a:avLst>
              <a:gd name="adj" fmla="val 16769"/>
            </a:avLst>
          </a:prstGeom>
          <a:solidFill>
            <a:srgbClr val="33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896013" name="Text Box 13">
            <a:extLst>
              <a:ext uri="{FF2B5EF4-FFF2-40B4-BE49-F238E27FC236}">
                <a16:creationId xmlns:a16="http://schemas.microsoft.com/office/drawing/2014/main" id="{B44D8205-B022-B246-8DFC-ECF10B0C1E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29388" y="5610988"/>
            <a:ext cx="750887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0"/>
              <a:buNone/>
              <a:defRPr/>
            </a:pPr>
            <a:r>
              <a:rPr lang="en-US" sz="1600">
                <a:solidFill>
                  <a:srgbClr val="800000"/>
                </a:solidFill>
                <a:latin typeface="Arial" charset="0"/>
              </a:rPr>
              <a:t>YES</a:t>
            </a:r>
            <a:endParaRPr lang="en-US" sz="1600">
              <a:solidFill>
                <a:schemeClr val="bg2"/>
              </a:solidFill>
              <a:latin typeface="Arial" charset="0"/>
            </a:endParaRPr>
          </a:p>
        </p:txBody>
      </p:sp>
      <p:sp>
        <p:nvSpPr>
          <p:cNvPr id="896014" name="AutoShape 14">
            <a:extLst>
              <a:ext uri="{FF2B5EF4-FFF2-40B4-BE49-F238E27FC236}">
                <a16:creationId xmlns:a16="http://schemas.microsoft.com/office/drawing/2014/main" id="{4AEB0808-25C8-F241-932B-1E3283294F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75224" y="5631627"/>
            <a:ext cx="717550" cy="446087"/>
          </a:xfrm>
          <a:prstGeom prst="roundRect">
            <a:avLst>
              <a:gd name="adj" fmla="val 16667"/>
            </a:avLst>
          </a:prstGeom>
          <a:solidFill>
            <a:srgbClr val="33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896015" name="Text Box 15">
            <a:extLst>
              <a:ext uri="{FF2B5EF4-FFF2-40B4-BE49-F238E27FC236}">
                <a16:creationId xmlns:a16="http://schemas.microsoft.com/office/drawing/2014/main" id="{406EC2AA-C163-9D43-9DEC-B8498C6651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05399" y="5614163"/>
            <a:ext cx="4889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0"/>
              <a:buNone/>
              <a:defRPr/>
            </a:pPr>
            <a:r>
              <a:rPr lang="en-US" sz="1600">
                <a:solidFill>
                  <a:srgbClr val="800000"/>
                </a:solidFill>
                <a:latin typeface="Arial" charset="0"/>
              </a:rPr>
              <a:t>NO</a:t>
            </a:r>
            <a:endParaRPr lang="en-US" sz="1600">
              <a:solidFill>
                <a:schemeClr val="bg2"/>
              </a:solidFill>
              <a:latin typeface="Arial" charset="0"/>
            </a:endParaRPr>
          </a:p>
        </p:txBody>
      </p:sp>
      <p:sp>
        <p:nvSpPr>
          <p:cNvPr id="896016" name="AutoShape 16">
            <a:extLst>
              <a:ext uri="{FF2B5EF4-FFF2-40B4-BE49-F238E27FC236}">
                <a16:creationId xmlns:a16="http://schemas.microsoft.com/office/drawing/2014/main" id="{9EFD4B3E-D1F4-4D49-9A25-BABA2EC852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56100" y="3688527"/>
            <a:ext cx="752475" cy="427037"/>
          </a:xfrm>
          <a:prstGeom prst="roundRect">
            <a:avLst>
              <a:gd name="adj" fmla="val 16667"/>
            </a:avLst>
          </a:prstGeom>
          <a:solidFill>
            <a:srgbClr val="33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896017" name="Text Box 17">
            <a:extLst>
              <a:ext uri="{FF2B5EF4-FFF2-40B4-BE49-F238E27FC236}">
                <a16:creationId xmlns:a16="http://schemas.microsoft.com/office/drawing/2014/main" id="{287C15DF-AEBF-3D4B-9127-2F1889820E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84687" y="3671063"/>
            <a:ext cx="4889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0"/>
              <a:buNone/>
              <a:defRPr/>
            </a:pPr>
            <a:r>
              <a:rPr lang="en-US" sz="1600">
                <a:solidFill>
                  <a:srgbClr val="800000"/>
                </a:solidFill>
                <a:latin typeface="Arial" charset="0"/>
              </a:rPr>
              <a:t>NO</a:t>
            </a:r>
            <a:endParaRPr lang="en-US" sz="1600">
              <a:solidFill>
                <a:srgbClr val="00FFFF"/>
              </a:solidFill>
              <a:latin typeface="Arial" charset="0"/>
            </a:endParaRPr>
          </a:p>
        </p:txBody>
      </p:sp>
      <p:sp>
        <p:nvSpPr>
          <p:cNvPr id="896018" name="AutoShape 18">
            <a:extLst>
              <a:ext uri="{FF2B5EF4-FFF2-40B4-BE49-F238E27FC236}">
                <a16:creationId xmlns:a16="http://schemas.microsoft.com/office/drawing/2014/main" id="{0FA1854B-807E-DC45-84F3-27AC9A9515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31100" y="4675952"/>
            <a:ext cx="752475" cy="466725"/>
          </a:xfrm>
          <a:prstGeom prst="roundRect">
            <a:avLst>
              <a:gd name="adj" fmla="val 16667"/>
            </a:avLst>
          </a:prstGeom>
          <a:solidFill>
            <a:srgbClr val="33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896019" name="Text Box 19">
            <a:extLst>
              <a:ext uri="{FF2B5EF4-FFF2-40B4-BE49-F238E27FC236}">
                <a16:creationId xmlns:a16="http://schemas.microsoft.com/office/drawing/2014/main" id="{9DA8337D-B199-5740-B996-5FFBB99C4C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39049" y="4675951"/>
            <a:ext cx="490538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0"/>
              <a:buNone/>
              <a:defRPr/>
            </a:pPr>
            <a:r>
              <a:rPr lang="en-US" sz="1600">
                <a:solidFill>
                  <a:srgbClr val="800000"/>
                </a:solidFill>
                <a:latin typeface="Arial" charset="0"/>
              </a:rPr>
              <a:t>NO</a:t>
            </a:r>
            <a:endParaRPr lang="en-US" sz="1600">
              <a:solidFill>
                <a:schemeClr val="bg2"/>
              </a:solidFill>
              <a:latin typeface="Arial" charset="0"/>
            </a:endParaRPr>
          </a:p>
        </p:txBody>
      </p:sp>
      <p:sp>
        <p:nvSpPr>
          <p:cNvPr id="896020" name="Text Box 20">
            <a:extLst>
              <a:ext uri="{FF2B5EF4-FFF2-40B4-BE49-F238E27FC236}">
                <a16:creationId xmlns:a16="http://schemas.microsoft.com/office/drawing/2014/main" id="{83324D46-2151-7141-B85E-BA74B2CF99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30724" y="3102738"/>
            <a:ext cx="5334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r"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0"/>
              <a:buNone/>
              <a:defRPr/>
            </a:pPr>
            <a:r>
              <a:rPr lang="en-US" sz="1600">
                <a:latin typeface="Arial" charset="0"/>
              </a:rPr>
              <a:t>Yes</a:t>
            </a:r>
            <a:endParaRPr lang="en-US" sz="1600">
              <a:solidFill>
                <a:schemeClr val="bg2"/>
              </a:solidFill>
              <a:latin typeface="Arial" charset="0"/>
            </a:endParaRPr>
          </a:p>
        </p:txBody>
      </p:sp>
      <p:sp>
        <p:nvSpPr>
          <p:cNvPr id="896021" name="Text Box 21">
            <a:extLst>
              <a:ext uri="{FF2B5EF4-FFF2-40B4-BE49-F238E27FC236}">
                <a16:creationId xmlns:a16="http://schemas.microsoft.com/office/drawing/2014/main" id="{D4CB140D-8C27-4E40-BB5C-BFB4D0CED9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67487" y="3102738"/>
            <a:ext cx="442912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r"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0"/>
              <a:buNone/>
              <a:defRPr/>
            </a:pPr>
            <a:r>
              <a:rPr lang="en-US" sz="1600">
                <a:solidFill>
                  <a:srgbClr val="FF0000"/>
                </a:solidFill>
                <a:latin typeface="Arial" charset="0"/>
              </a:rPr>
              <a:t>No</a:t>
            </a:r>
          </a:p>
        </p:txBody>
      </p:sp>
      <p:sp>
        <p:nvSpPr>
          <p:cNvPr id="896022" name="Text Box 22">
            <a:extLst>
              <a:ext uri="{FF2B5EF4-FFF2-40B4-BE49-F238E27FC236}">
                <a16:creationId xmlns:a16="http://schemas.microsoft.com/office/drawing/2014/main" id="{37619FD3-D607-6742-9B21-BFEABAB678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93025" y="4040951"/>
            <a:ext cx="9302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r"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0"/>
              <a:buNone/>
              <a:defRPr/>
            </a:pPr>
            <a:r>
              <a:rPr lang="en-US" sz="1600">
                <a:solidFill>
                  <a:srgbClr val="FF0000"/>
                </a:solidFill>
                <a:latin typeface="Arial" charset="0"/>
              </a:rPr>
              <a:t>Married </a:t>
            </a:r>
          </a:p>
        </p:txBody>
      </p:sp>
      <p:sp>
        <p:nvSpPr>
          <p:cNvPr id="896023" name="Text Box 23">
            <a:extLst>
              <a:ext uri="{FF2B5EF4-FFF2-40B4-BE49-F238E27FC236}">
                <a16:creationId xmlns:a16="http://schemas.microsoft.com/office/drawing/2014/main" id="{DC9197AE-1A4D-7D47-8115-A5E51416E9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2413" y="4075876"/>
            <a:ext cx="166052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r"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0"/>
              <a:buNone/>
              <a:defRPr/>
            </a:pPr>
            <a:r>
              <a:rPr lang="en-US" sz="1600">
                <a:latin typeface="Arial" charset="0"/>
              </a:rPr>
              <a:t>Single, Divorced</a:t>
            </a:r>
            <a:endParaRPr lang="en-US" sz="1600">
              <a:solidFill>
                <a:schemeClr val="bg2"/>
              </a:solidFill>
              <a:latin typeface="Arial" charset="0"/>
            </a:endParaRPr>
          </a:p>
        </p:txBody>
      </p:sp>
      <p:sp>
        <p:nvSpPr>
          <p:cNvPr id="896024" name="Text Box 24">
            <a:extLst>
              <a:ext uri="{FF2B5EF4-FFF2-40B4-BE49-F238E27FC236}">
                <a16:creationId xmlns:a16="http://schemas.microsoft.com/office/drawing/2014/main" id="{B13A1A8A-94FA-4B46-AE61-EAF5FD477D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26000" y="5047426"/>
            <a:ext cx="72072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r"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0"/>
              <a:buNone/>
              <a:defRPr/>
            </a:pPr>
            <a:r>
              <a:rPr lang="en-US" sz="1600">
                <a:latin typeface="Arial" charset="0"/>
              </a:rPr>
              <a:t>&lt; 80K</a:t>
            </a:r>
            <a:endParaRPr lang="en-US" sz="1600">
              <a:solidFill>
                <a:schemeClr val="bg2"/>
              </a:solidFill>
              <a:latin typeface="Arial" charset="0"/>
            </a:endParaRPr>
          </a:p>
        </p:txBody>
      </p:sp>
      <p:sp>
        <p:nvSpPr>
          <p:cNvPr id="896025" name="Text Box 25">
            <a:extLst>
              <a:ext uri="{FF2B5EF4-FFF2-40B4-BE49-F238E27FC236}">
                <a16:creationId xmlns:a16="http://schemas.microsoft.com/office/drawing/2014/main" id="{B28A6A43-E49A-7441-8B26-5B6C46FC07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72275" y="5047426"/>
            <a:ext cx="72072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r"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0"/>
              <a:buNone/>
              <a:defRPr/>
            </a:pPr>
            <a:r>
              <a:rPr lang="en-US" sz="1600">
                <a:latin typeface="Arial" charset="0"/>
              </a:rPr>
              <a:t>&gt; 80K</a:t>
            </a:r>
            <a:endParaRPr lang="en-US" sz="1600">
              <a:solidFill>
                <a:schemeClr val="bg2"/>
              </a:solidFill>
              <a:latin typeface="Arial" charset="0"/>
            </a:endParaRPr>
          </a:p>
        </p:txBody>
      </p:sp>
      <p:graphicFrame>
        <p:nvGraphicFramePr>
          <p:cNvPr id="17433" name="Object 26">
            <a:extLst>
              <a:ext uri="{FF2B5EF4-FFF2-40B4-BE49-F238E27FC236}">
                <a16:creationId xmlns:a16="http://schemas.microsoft.com/office/drawing/2014/main" id="{20C1E1B1-FAE5-544F-A475-29E0644EB50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18174800"/>
              </p:ext>
            </p:extLst>
          </p:nvPr>
        </p:nvGraphicFramePr>
        <p:xfrm>
          <a:off x="6523300" y="2016889"/>
          <a:ext cx="3343275" cy="1133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93" name="Document" r:id="rId3" imgW="13950950" imgH="4724400" progId="Word.Document.8">
                  <p:embed/>
                </p:oleObj>
              </mc:Choice>
              <mc:Fallback>
                <p:oleObj name="Document" r:id="rId3" imgW="13950950" imgH="4724400" progId="Word.Document.8">
                  <p:embed/>
                  <p:pic>
                    <p:nvPicPr>
                      <p:cNvPr id="17433" name="Object 26">
                        <a:extLst>
                          <a:ext uri="{FF2B5EF4-FFF2-40B4-BE49-F238E27FC236}">
                            <a16:creationId xmlns:a16="http://schemas.microsoft.com/office/drawing/2014/main" id="{20C1E1B1-FAE5-544F-A475-29E0644EB50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23300" y="2016889"/>
                        <a:ext cx="3343275" cy="1133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96027" name="Text Box 27">
            <a:extLst>
              <a:ext uri="{FF2B5EF4-FFF2-40B4-BE49-F238E27FC236}">
                <a16:creationId xmlns:a16="http://schemas.microsoft.com/office/drawing/2014/main" id="{B0112FC0-CDB3-094C-83E3-B5F2847D85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70899" y="1559688"/>
            <a:ext cx="16002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0"/>
              <a:buNone/>
              <a:defRPr/>
            </a:pPr>
            <a:r>
              <a:rPr lang="en-US" sz="2000">
                <a:solidFill>
                  <a:schemeClr val="tx2"/>
                </a:solidFill>
                <a:latin typeface="Arial" charset="0"/>
              </a:rPr>
              <a:t>Test Data</a:t>
            </a:r>
            <a:endParaRPr lang="en-US" sz="2000">
              <a:solidFill>
                <a:schemeClr val="bg2"/>
              </a:solidFill>
              <a:latin typeface="Arial" charset="0"/>
            </a:endParaRPr>
          </a:p>
        </p:txBody>
      </p:sp>
      <p:sp>
        <p:nvSpPr>
          <p:cNvPr id="896028" name="Line 28">
            <a:extLst>
              <a:ext uri="{FF2B5EF4-FFF2-40B4-BE49-F238E27FC236}">
                <a16:creationId xmlns:a16="http://schemas.microsoft.com/office/drawing/2014/main" id="{6F7E52E7-B5EF-4842-B06D-7FEBC2B92AC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066099" y="3007488"/>
            <a:ext cx="3124200" cy="1828800"/>
          </a:xfrm>
          <a:prstGeom prst="line">
            <a:avLst/>
          </a:prstGeom>
          <a:noFill/>
          <a:ln w="15875">
            <a:solidFill>
              <a:srgbClr val="FF0000"/>
            </a:solidFill>
            <a:prstDash val="dash"/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896029" name="Text Box 29">
            <a:extLst>
              <a:ext uri="{FF2B5EF4-FFF2-40B4-BE49-F238E27FC236}">
                <a16:creationId xmlns:a16="http://schemas.microsoft.com/office/drawing/2014/main" id="{F64FC7F3-3416-524D-A582-0D96B19FA7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90099" y="3998088"/>
            <a:ext cx="26670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altLang="en-US" sz="2000" b="0"/>
              <a:t>Assign Cheat to </a:t>
            </a:r>
            <a:r>
              <a:rPr lang="ja-JP" altLang="en-US" sz="2000" b="0"/>
              <a:t>“</a:t>
            </a:r>
            <a:r>
              <a:rPr lang="en-US" altLang="ja-JP" sz="2000" b="0"/>
              <a:t>No</a:t>
            </a:r>
            <a:r>
              <a:rPr lang="ja-JP" altLang="en-US" sz="2000" b="0"/>
              <a:t>”</a:t>
            </a:r>
            <a:endParaRPr lang="en-US" altLang="en-US" sz="2000" b="0"/>
          </a:p>
        </p:txBody>
      </p:sp>
    </p:spTree>
    <p:extLst>
      <p:ext uri="{BB962C8B-B14F-4D97-AF65-F5344CB8AC3E}">
        <p14:creationId xmlns:p14="http://schemas.microsoft.com/office/powerpoint/2010/main" val="24119687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119EEA-0835-064D-ACB1-A7201DD6A6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016433" cy="517525"/>
          </a:xfrm>
        </p:spPr>
        <p:txBody>
          <a:bodyPr>
            <a:normAutofit fontScale="90000"/>
          </a:bodyPr>
          <a:lstStyle/>
          <a:p>
            <a:r>
              <a:rPr lang="en-US" dirty="0"/>
              <a:t>There are many ways to build a tree </a:t>
            </a:r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E8D0BFE7-8FF6-0645-8705-D8A71801B538}"/>
              </a:ext>
            </a:extLst>
          </p:cNvPr>
          <p:cNvGrpSpPr>
            <a:grpSpLocks/>
          </p:cNvGrpSpPr>
          <p:nvPr/>
        </p:nvGrpSpPr>
        <p:grpSpPr bwMode="auto">
          <a:xfrm>
            <a:off x="304800" y="1720850"/>
            <a:ext cx="3587750" cy="4311650"/>
            <a:chOff x="288" y="951"/>
            <a:chExt cx="2260" cy="2716"/>
          </a:xfrm>
        </p:grpSpPr>
        <p:graphicFrame>
          <p:nvGraphicFramePr>
            <p:cNvPr id="4" name="Object 4">
              <a:extLst>
                <a:ext uri="{FF2B5EF4-FFF2-40B4-BE49-F238E27FC236}">
                  <a16:creationId xmlns:a16="http://schemas.microsoft.com/office/drawing/2014/main" id="{FE3E4614-09C7-754E-8A54-9861D9E1C2A3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88" y="1344"/>
            <a:ext cx="2246" cy="232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215" name="Document" r:id="rId3" imgW="8102600" imgH="8667750" progId="Word.Document.8">
                    <p:embed/>
                  </p:oleObj>
                </mc:Choice>
                <mc:Fallback>
                  <p:oleObj name="Document" r:id="rId3" imgW="8102600" imgH="8667750" progId="Word.Document.8">
                    <p:embed/>
                    <p:pic>
                      <p:nvPicPr>
                        <p:cNvPr id="17412" name="Object 4">
                          <a:extLst>
                            <a:ext uri="{FF2B5EF4-FFF2-40B4-BE49-F238E27FC236}">
                              <a16:creationId xmlns:a16="http://schemas.microsoft.com/office/drawing/2014/main" id="{8C074BD8-B61F-484C-B3E8-A2815DB80B5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8" y="1344"/>
                          <a:ext cx="2246" cy="232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" name="Text Box 5">
              <a:extLst>
                <a:ext uri="{FF2B5EF4-FFF2-40B4-BE49-F238E27FC236}">
                  <a16:creationId xmlns:a16="http://schemas.microsoft.com/office/drawing/2014/main" id="{4DF5184C-F1B8-9441-B9CC-0135651BA79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2416809">
              <a:off x="672" y="951"/>
              <a:ext cx="792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marL="342900" indent="-3429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hangingPunct="0"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None/>
              </a:pPr>
              <a:r>
                <a:rPr lang="en-US" altLang="en-US" sz="1600" b="1">
                  <a:solidFill>
                    <a:srgbClr val="006600"/>
                  </a:solidFill>
                </a:rPr>
                <a:t>categorical</a:t>
              </a:r>
              <a:endParaRPr lang="en-US" altLang="en-US" sz="1600" b="1">
                <a:solidFill>
                  <a:schemeClr val="bg2"/>
                </a:solidFill>
              </a:endParaRPr>
            </a:p>
          </p:txBody>
        </p:sp>
        <p:sp>
          <p:nvSpPr>
            <p:cNvPr id="6" name="Text Box 6">
              <a:extLst>
                <a:ext uri="{FF2B5EF4-FFF2-40B4-BE49-F238E27FC236}">
                  <a16:creationId xmlns:a16="http://schemas.microsoft.com/office/drawing/2014/main" id="{8C46CC87-152C-8240-AD76-D39260D90AE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2416809">
              <a:off x="1104" y="951"/>
              <a:ext cx="792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marL="342900" indent="-3429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hangingPunct="0"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None/>
              </a:pPr>
              <a:r>
                <a:rPr lang="en-US" altLang="en-US" sz="1600" b="1">
                  <a:solidFill>
                    <a:srgbClr val="006600"/>
                  </a:solidFill>
                </a:rPr>
                <a:t>categorical</a:t>
              </a:r>
              <a:endParaRPr lang="en-US" altLang="en-US" sz="1600" b="1">
                <a:solidFill>
                  <a:schemeClr val="bg2"/>
                </a:solidFill>
              </a:endParaRPr>
            </a:p>
          </p:txBody>
        </p:sp>
        <p:sp>
          <p:nvSpPr>
            <p:cNvPr id="7" name="Text Box 7">
              <a:extLst>
                <a:ext uri="{FF2B5EF4-FFF2-40B4-BE49-F238E27FC236}">
                  <a16:creationId xmlns:a16="http://schemas.microsoft.com/office/drawing/2014/main" id="{1277B2F8-0E16-9C42-9A5F-C250A5CA693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2416809">
              <a:off x="1632" y="951"/>
              <a:ext cx="805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marL="342900" indent="-3429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hangingPunct="0"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None/>
              </a:pPr>
              <a:r>
                <a:rPr lang="en-US" altLang="en-US" sz="1600" b="1">
                  <a:solidFill>
                    <a:srgbClr val="006600"/>
                  </a:solidFill>
                </a:rPr>
                <a:t>continuous</a:t>
              </a:r>
              <a:endParaRPr lang="en-US" altLang="en-US" sz="1600" b="1">
                <a:solidFill>
                  <a:schemeClr val="bg2"/>
                </a:solidFill>
              </a:endParaRPr>
            </a:p>
          </p:txBody>
        </p:sp>
        <p:sp>
          <p:nvSpPr>
            <p:cNvPr id="8" name="Text Box 8">
              <a:extLst>
                <a:ext uri="{FF2B5EF4-FFF2-40B4-BE49-F238E27FC236}">
                  <a16:creationId xmlns:a16="http://schemas.microsoft.com/office/drawing/2014/main" id="{09BFC8F1-C17A-724B-962B-92DCB0079FA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2416809">
              <a:off x="2112" y="1047"/>
              <a:ext cx="436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marL="342900" indent="-3429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hangingPunct="0"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None/>
              </a:pPr>
              <a:r>
                <a:rPr lang="en-US" altLang="en-US" sz="1600" b="1">
                  <a:solidFill>
                    <a:srgbClr val="006600"/>
                  </a:solidFill>
                </a:rPr>
                <a:t>class</a:t>
              </a:r>
              <a:endParaRPr lang="en-US" altLang="en-US" sz="1600" b="1">
                <a:solidFill>
                  <a:schemeClr val="bg2"/>
                </a:solidFill>
              </a:endParaRPr>
            </a:p>
          </p:txBody>
        </p:sp>
      </p:grpSp>
      <p:sp>
        <p:nvSpPr>
          <p:cNvPr id="9" name="Line 9">
            <a:extLst>
              <a:ext uri="{FF2B5EF4-FFF2-40B4-BE49-F238E27FC236}">
                <a16:creationId xmlns:a16="http://schemas.microsoft.com/office/drawing/2014/main" id="{C03DEED9-CA6A-D947-AE36-EE00F4BED877}"/>
              </a:ext>
            </a:extLst>
          </p:cNvPr>
          <p:cNvSpPr>
            <a:spLocks noChangeShapeType="1"/>
          </p:cNvSpPr>
          <p:nvPr/>
        </p:nvSpPr>
        <p:spPr bwMode="auto">
          <a:xfrm>
            <a:off x="6875461" y="4779962"/>
            <a:ext cx="242888" cy="52705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10" name="Line 10">
            <a:extLst>
              <a:ext uri="{FF2B5EF4-FFF2-40B4-BE49-F238E27FC236}">
                <a16:creationId xmlns:a16="http://schemas.microsoft.com/office/drawing/2014/main" id="{2D639870-BE43-4C41-B325-AB490CB6899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745161" y="4779962"/>
            <a:ext cx="323850" cy="52705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11" name="Line 11">
            <a:extLst>
              <a:ext uri="{FF2B5EF4-FFF2-40B4-BE49-F238E27FC236}">
                <a16:creationId xmlns:a16="http://schemas.microsoft.com/office/drawing/2014/main" id="{4CE8A138-1200-BB4B-A449-72BE023F185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404789" y="3779837"/>
            <a:ext cx="403225" cy="528638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12" name="Line 12">
            <a:extLst>
              <a:ext uri="{FF2B5EF4-FFF2-40B4-BE49-F238E27FC236}">
                <a16:creationId xmlns:a16="http://schemas.microsoft.com/office/drawing/2014/main" id="{D4037354-3D42-9241-A11A-DD70C766016F}"/>
              </a:ext>
            </a:extLst>
          </p:cNvPr>
          <p:cNvSpPr>
            <a:spLocks noChangeShapeType="1"/>
          </p:cNvSpPr>
          <p:nvPr/>
        </p:nvSpPr>
        <p:spPr bwMode="auto">
          <a:xfrm>
            <a:off x="10616050" y="3779837"/>
            <a:ext cx="484188" cy="528638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13" name="Line 13">
            <a:extLst>
              <a:ext uri="{FF2B5EF4-FFF2-40B4-BE49-F238E27FC236}">
                <a16:creationId xmlns:a16="http://schemas.microsoft.com/office/drawing/2014/main" id="{A114447A-C197-BF4F-92C4-70023D67DEA8}"/>
              </a:ext>
            </a:extLst>
          </p:cNvPr>
          <p:cNvSpPr>
            <a:spLocks noChangeShapeType="1"/>
          </p:cNvSpPr>
          <p:nvPr/>
        </p:nvSpPr>
        <p:spPr bwMode="auto">
          <a:xfrm>
            <a:off x="6924673" y="2219325"/>
            <a:ext cx="565150" cy="46355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14" name="Line 14">
            <a:extLst>
              <a:ext uri="{FF2B5EF4-FFF2-40B4-BE49-F238E27FC236}">
                <a16:creationId xmlns:a16="http://schemas.microsoft.com/office/drawing/2014/main" id="{F976CFD1-1794-3C49-A15E-C2E62400A55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551485" y="2219325"/>
            <a:ext cx="565150" cy="46355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15" name="Text Box 15">
            <a:extLst>
              <a:ext uri="{FF2B5EF4-FFF2-40B4-BE49-F238E27FC236}">
                <a16:creationId xmlns:a16="http://schemas.microsoft.com/office/drawing/2014/main" id="{85BE428F-B828-F94D-80E1-2EF08E658C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69011" y="1955800"/>
            <a:ext cx="936625" cy="349250"/>
          </a:xfrm>
          <a:prstGeom prst="rect">
            <a:avLst/>
          </a:prstGeom>
          <a:solidFill>
            <a:srgbClr val="FFFF00"/>
          </a:solidFill>
          <a:ln w="12700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0"/>
              <a:buNone/>
              <a:defRPr/>
            </a:pPr>
            <a:r>
              <a:rPr lang="en-US" sz="1600">
                <a:solidFill>
                  <a:srgbClr val="2D1993"/>
                </a:solidFill>
                <a:latin typeface="Arial" charset="0"/>
              </a:rPr>
              <a:t>Refund</a:t>
            </a:r>
            <a:endParaRPr lang="en-US" sz="1600">
              <a:solidFill>
                <a:schemeClr val="bg2"/>
              </a:solidFill>
              <a:latin typeface="Arial" charset="0"/>
            </a:endParaRPr>
          </a:p>
        </p:txBody>
      </p:sp>
      <p:sp>
        <p:nvSpPr>
          <p:cNvPr id="16" name="Text Box 16">
            <a:extLst>
              <a:ext uri="{FF2B5EF4-FFF2-40B4-BE49-F238E27FC236}">
                <a16:creationId xmlns:a16="http://schemas.microsoft.com/office/drawing/2014/main" id="{CD9EC135-281B-F241-BCDB-02429F8C66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27050" y="3516312"/>
            <a:ext cx="935038" cy="349250"/>
          </a:xfrm>
          <a:prstGeom prst="rect">
            <a:avLst/>
          </a:prstGeom>
          <a:solidFill>
            <a:srgbClr val="FFFF00"/>
          </a:solidFill>
          <a:ln w="12700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0"/>
              <a:buNone/>
              <a:defRPr/>
            </a:pPr>
            <a:r>
              <a:rPr lang="en-US" sz="1600">
                <a:solidFill>
                  <a:srgbClr val="2D1993"/>
                </a:solidFill>
                <a:latin typeface="Arial" charset="0"/>
              </a:rPr>
              <a:t>MarSt</a:t>
            </a:r>
            <a:endParaRPr lang="en-US" sz="1600">
              <a:solidFill>
                <a:schemeClr val="bg2"/>
              </a:solidFill>
              <a:latin typeface="Arial" charset="0"/>
            </a:endParaRPr>
          </a:p>
        </p:txBody>
      </p:sp>
      <p:sp>
        <p:nvSpPr>
          <p:cNvPr id="17" name="Text Box 17">
            <a:extLst>
              <a:ext uri="{FF2B5EF4-FFF2-40B4-BE49-F238E27FC236}">
                <a16:creationId xmlns:a16="http://schemas.microsoft.com/office/drawing/2014/main" id="{BD41CAA4-9F53-EE43-89BB-C07D6C26E1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88050" y="4514850"/>
            <a:ext cx="968375" cy="349250"/>
          </a:xfrm>
          <a:prstGeom prst="rect">
            <a:avLst/>
          </a:prstGeom>
          <a:solidFill>
            <a:srgbClr val="FFFF00"/>
          </a:solidFill>
          <a:ln w="12700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0"/>
              <a:buNone/>
              <a:defRPr/>
            </a:pPr>
            <a:r>
              <a:rPr lang="en-US" sz="1600" dirty="0" err="1">
                <a:solidFill>
                  <a:srgbClr val="2D1993"/>
                </a:solidFill>
                <a:latin typeface="Arial" charset="0"/>
              </a:rPr>
              <a:t>TaxInc</a:t>
            </a:r>
            <a:endParaRPr lang="en-US" sz="1600" dirty="0">
              <a:solidFill>
                <a:schemeClr val="bg2"/>
              </a:solidFill>
              <a:latin typeface="Arial" charset="0"/>
            </a:endParaRPr>
          </a:p>
        </p:txBody>
      </p:sp>
      <p:sp>
        <p:nvSpPr>
          <p:cNvPr id="18" name="AutoShape 18">
            <a:extLst>
              <a:ext uri="{FF2B5EF4-FFF2-40B4-BE49-F238E27FC236}">
                <a16:creationId xmlns:a16="http://schemas.microsoft.com/office/drawing/2014/main" id="{6C3D7A51-D495-4047-A422-3C276C7549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15149" y="5303838"/>
            <a:ext cx="627062" cy="366713"/>
          </a:xfrm>
          <a:prstGeom prst="roundRect">
            <a:avLst>
              <a:gd name="adj" fmla="val 16769"/>
            </a:avLst>
          </a:prstGeom>
          <a:solidFill>
            <a:srgbClr val="33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19" name="Text Box 19">
            <a:extLst>
              <a:ext uri="{FF2B5EF4-FFF2-40B4-BE49-F238E27FC236}">
                <a16:creationId xmlns:a16="http://schemas.microsoft.com/office/drawing/2014/main" id="{8C89EF42-FCDC-114B-B8B1-3E7F7B4F6F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38949" y="5303837"/>
            <a:ext cx="6858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0"/>
              <a:buNone/>
              <a:defRPr/>
            </a:pPr>
            <a:r>
              <a:rPr lang="en-US" sz="1600">
                <a:solidFill>
                  <a:srgbClr val="800000"/>
                </a:solidFill>
                <a:latin typeface="Arial" charset="0"/>
              </a:rPr>
              <a:t>YES</a:t>
            </a:r>
            <a:endParaRPr lang="en-US" sz="1600">
              <a:solidFill>
                <a:schemeClr val="bg2"/>
              </a:solidFill>
              <a:latin typeface="Arial" charset="0"/>
            </a:endParaRPr>
          </a:p>
        </p:txBody>
      </p:sp>
      <p:sp>
        <p:nvSpPr>
          <p:cNvPr id="20" name="AutoShape 20">
            <a:extLst>
              <a:ext uri="{FF2B5EF4-FFF2-40B4-BE49-F238E27FC236}">
                <a16:creationId xmlns:a16="http://schemas.microsoft.com/office/drawing/2014/main" id="{54A2A74B-2FEF-1E4F-AD36-7040016209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22899" y="5321301"/>
            <a:ext cx="654050" cy="363537"/>
          </a:xfrm>
          <a:prstGeom prst="roundRect">
            <a:avLst>
              <a:gd name="adj" fmla="val 16667"/>
            </a:avLst>
          </a:prstGeom>
          <a:solidFill>
            <a:srgbClr val="33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21" name="Text Box 21">
            <a:extLst>
              <a:ext uri="{FF2B5EF4-FFF2-40B4-BE49-F238E27FC236}">
                <a16:creationId xmlns:a16="http://schemas.microsoft.com/office/drawing/2014/main" id="{61BD42D4-6B39-7340-99BD-1EAD8D7816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19736" y="5307012"/>
            <a:ext cx="4889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0"/>
              <a:buNone/>
              <a:defRPr/>
            </a:pPr>
            <a:r>
              <a:rPr lang="en-US" sz="1600">
                <a:solidFill>
                  <a:srgbClr val="800000"/>
                </a:solidFill>
                <a:latin typeface="Arial" charset="0"/>
              </a:rPr>
              <a:t>NO</a:t>
            </a:r>
            <a:endParaRPr lang="en-US" sz="1600">
              <a:solidFill>
                <a:schemeClr val="bg2"/>
              </a:solidFill>
              <a:latin typeface="Arial" charset="0"/>
            </a:endParaRPr>
          </a:p>
        </p:txBody>
      </p:sp>
      <p:sp>
        <p:nvSpPr>
          <p:cNvPr id="22" name="AutoShape 22">
            <a:extLst>
              <a:ext uri="{FF2B5EF4-FFF2-40B4-BE49-F238E27FC236}">
                <a16:creationId xmlns:a16="http://schemas.microsoft.com/office/drawing/2014/main" id="{8C5B9227-F0CE-6F44-BB26-41B82F7884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29223" y="2697163"/>
            <a:ext cx="685800" cy="347662"/>
          </a:xfrm>
          <a:prstGeom prst="roundRect">
            <a:avLst>
              <a:gd name="adj" fmla="val 16667"/>
            </a:avLst>
          </a:prstGeom>
          <a:solidFill>
            <a:srgbClr val="33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23" name="Text Box 23">
            <a:extLst>
              <a:ext uri="{FF2B5EF4-FFF2-40B4-BE49-F238E27FC236}">
                <a16:creationId xmlns:a16="http://schemas.microsoft.com/office/drawing/2014/main" id="{62447E3A-6894-9342-8EED-CA7FF0C414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24473" y="2682875"/>
            <a:ext cx="4889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0"/>
              <a:buNone/>
              <a:defRPr/>
            </a:pPr>
            <a:r>
              <a:rPr lang="en-US" sz="1600">
                <a:solidFill>
                  <a:srgbClr val="800000"/>
                </a:solidFill>
                <a:latin typeface="Arial" charset="0"/>
              </a:rPr>
              <a:t>NO</a:t>
            </a:r>
            <a:endParaRPr lang="en-US" sz="1600">
              <a:solidFill>
                <a:srgbClr val="00FFFF"/>
              </a:solidFill>
              <a:latin typeface="Arial" charset="0"/>
            </a:endParaRPr>
          </a:p>
        </p:txBody>
      </p:sp>
      <p:sp>
        <p:nvSpPr>
          <p:cNvPr id="24" name="AutoShape 24">
            <a:extLst>
              <a:ext uri="{FF2B5EF4-FFF2-40B4-BE49-F238E27FC236}">
                <a16:creationId xmlns:a16="http://schemas.microsoft.com/office/drawing/2014/main" id="{43E53A8C-B9CF-CC4F-B8D3-C04E594558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41250" y="4311548"/>
            <a:ext cx="685800" cy="381000"/>
          </a:xfrm>
          <a:prstGeom prst="roundRect">
            <a:avLst>
              <a:gd name="adj" fmla="val 16667"/>
            </a:avLst>
          </a:prstGeom>
          <a:solidFill>
            <a:srgbClr val="33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25" name="Text Box 25">
            <a:extLst>
              <a:ext uri="{FF2B5EF4-FFF2-40B4-BE49-F238E27FC236}">
                <a16:creationId xmlns:a16="http://schemas.microsoft.com/office/drawing/2014/main" id="{AD036E1D-53A3-3040-BAFE-88F2D49752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17450" y="4311548"/>
            <a:ext cx="4889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0"/>
              <a:buNone/>
              <a:defRPr/>
            </a:pPr>
            <a:r>
              <a:rPr lang="en-US" sz="1600">
                <a:solidFill>
                  <a:srgbClr val="800000"/>
                </a:solidFill>
                <a:latin typeface="Arial" charset="0"/>
              </a:rPr>
              <a:t>NO</a:t>
            </a:r>
            <a:endParaRPr lang="en-US" sz="1600">
              <a:solidFill>
                <a:schemeClr val="bg2"/>
              </a:solidFill>
              <a:latin typeface="Arial" charset="0"/>
            </a:endParaRPr>
          </a:p>
        </p:txBody>
      </p:sp>
      <p:sp>
        <p:nvSpPr>
          <p:cNvPr id="26" name="Text Box 26">
            <a:extLst>
              <a:ext uri="{FF2B5EF4-FFF2-40B4-BE49-F238E27FC236}">
                <a16:creationId xmlns:a16="http://schemas.microsoft.com/office/drawing/2014/main" id="{DAE8A97A-C5D9-144C-9FBC-142F12E54E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41935" y="2219325"/>
            <a:ext cx="5334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r"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0"/>
              <a:buNone/>
              <a:defRPr/>
            </a:pPr>
            <a:r>
              <a:rPr lang="en-US" sz="1600">
                <a:latin typeface="Arial" charset="0"/>
              </a:rPr>
              <a:t>Yes</a:t>
            </a:r>
            <a:endParaRPr lang="en-US" sz="1600">
              <a:solidFill>
                <a:schemeClr val="bg2"/>
              </a:solidFill>
              <a:latin typeface="Arial" charset="0"/>
            </a:endParaRPr>
          </a:p>
        </p:txBody>
      </p:sp>
      <p:sp>
        <p:nvSpPr>
          <p:cNvPr id="27" name="Text Box 27">
            <a:extLst>
              <a:ext uri="{FF2B5EF4-FFF2-40B4-BE49-F238E27FC236}">
                <a16:creationId xmlns:a16="http://schemas.microsoft.com/office/drawing/2014/main" id="{68C39A27-D500-274C-AC38-EF5C11A81D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07248" y="2219325"/>
            <a:ext cx="442912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r"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0"/>
              <a:buNone/>
              <a:defRPr/>
            </a:pPr>
            <a:r>
              <a:rPr lang="en-US" sz="1600">
                <a:latin typeface="Arial" charset="0"/>
              </a:rPr>
              <a:t>No</a:t>
            </a:r>
            <a:endParaRPr lang="en-US" sz="1600">
              <a:solidFill>
                <a:schemeClr val="bg2"/>
              </a:solidFill>
              <a:latin typeface="Arial" charset="0"/>
            </a:endParaRPr>
          </a:p>
        </p:txBody>
      </p:sp>
      <p:sp>
        <p:nvSpPr>
          <p:cNvPr id="28" name="Text Box 28">
            <a:extLst>
              <a:ext uri="{FF2B5EF4-FFF2-40B4-BE49-F238E27FC236}">
                <a16:creationId xmlns:a16="http://schemas.microsoft.com/office/drawing/2014/main" id="{A2EAFCEE-A7A9-544E-9B5D-A0E76BE8A6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77475" y="3949801"/>
            <a:ext cx="9302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r"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0"/>
              <a:buNone/>
              <a:defRPr/>
            </a:pPr>
            <a:r>
              <a:rPr lang="en-US" sz="1600">
                <a:latin typeface="Arial" charset="0"/>
              </a:rPr>
              <a:t>Married</a:t>
            </a:r>
            <a:r>
              <a:rPr lang="en-US" sz="1600">
                <a:solidFill>
                  <a:schemeClr val="bg2"/>
                </a:solidFill>
                <a:latin typeface="Arial" charset="0"/>
              </a:rPr>
              <a:t> </a:t>
            </a:r>
          </a:p>
        </p:txBody>
      </p:sp>
      <p:sp>
        <p:nvSpPr>
          <p:cNvPr id="29" name="Text Box 29">
            <a:extLst>
              <a:ext uri="{FF2B5EF4-FFF2-40B4-BE49-F238E27FC236}">
                <a16:creationId xmlns:a16="http://schemas.microsoft.com/office/drawing/2014/main" id="{82CCAF41-EA76-9E4A-8C96-F6B7128841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15801" y="3846512"/>
            <a:ext cx="166052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r"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0"/>
              <a:buNone/>
              <a:defRPr/>
            </a:pPr>
            <a:r>
              <a:rPr lang="en-US" sz="1600" dirty="0">
                <a:latin typeface="Arial" charset="0"/>
              </a:rPr>
              <a:t>Single, Divorced</a:t>
            </a:r>
            <a:endParaRPr lang="en-US" sz="1600" dirty="0">
              <a:solidFill>
                <a:schemeClr val="bg2"/>
              </a:solidFill>
              <a:latin typeface="Arial" charset="0"/>
            </a:endParaRPr>
          </a:p>
        </p:txBody>
      </p:sp>
      <p:sp>
        <p:nvSpPr>
          <p:cNvPr id="30" name="Text Box 30">
            <a:extLst>
              <a:ext uri="{FF2B5EF4-FFF2-40B4-BE49-F238E27FC236}">
                <a16:creationId xmlns:a16="http://schemas.microsoft.com/office/drawing/2014/main" id="{0CE4888E-0695-784F-9E5C-5A67E4020F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22875" y="4845050"/>
            <a:ext cx="72072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r"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0"/>
              <a:buNone/>
              <a:defRPr/>
            </a:pPr>
            <a:r>
              <a:rPr lang="en-US" sz="1600">
                <a:latin typeface="Arial" charset="0"/>
              </a:rPr>
              <a:t>&lt; 80K</a:t>
            </a:r>
            <a:endParaRPr lang="en-US" sz="1600">
              <a:solidFill>
                <a:schemeClr val="bg2"/>
              </a:solidFill>
              <a:latin typeface="Arial" charset="0"/>
            </a:endParaRPr>
          </a:p>
        </p:txBody>
      </p:sp>
      <p:sp>
        <p:nvSpPr>
          <p:cNvPr id="31" name="Text Box 31">
            <a:extLst>
              <a:ext uri="{FF2B5EF4-FFF2-40B4-BE49-F238E27FC236}">
                <a16:creationId xmlns:a16="http://schemas.microsoft.com/office/drawing/2014/main" id="{79AA0BB6-1487-5542-BD3A-60E88CB42B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97700" y="4845050"/>
            <a:ext cx="72072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r"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0"/>
              <a:buNone/>
              <a:defRPr/>
            </a:pPr>
            <a:r>
              <a:rPr lang="en-US" sz="1600">
                <a:latin typeface="Arial" charset="0"/>
              </a:rPr>
              <a:t>&gt; 80K</a:t>
            </a:r>
            <a:endParaRPr lang="en-US" sz="1600">
              <a:solidFill>
                <a:schemeClr val="bg2"/>
              </a:solidFill>
              <a:latin typeface="Arial" charset="0"/>
            </a:endParaRPr>
          </a:p>
        </p:txBody>
      </p:sp>
      <p:sp>
        <p:nvSpPr>
          <p:cNvPr id="34" name="AutoShape 18">
            <a:extLst>
              <a:ext uri="{FF2B5EF4-FFF2-40B4-BE49-F238E27FC236}">
                <a16:creationId xmlns:a16="http://schemas.microsoft.com/office/drawing/2014/main" id="{B0257D36-0691-E940-A139-23E239AA93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94549" y="2697164"/>
            <a:ext cx="627062" cy="366713"/>
          </a:xfrm>
          <a:prstGeom prst="roundRect">
            <a:avLst>
              <a:gd name="adj" fmla="val 16769"/>
            </a:avLst>
          </a:prstGeom>
          <a:solidFill>
            <a:srgbClr val="33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35" name="Text Box 19">
            <a:extLst>
              <a:ext uri="{FF2B5EF4-FFF2-40B4-BE49-F238E27FC236}">
                <a16:creationId xmlns:a16="http://schemas.microsoft.com/office/drawing/2014/main" id="{20F20668-3A06-2D43-B9AD-C63A81D6C7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18349" y="2697163"/>
            <a:ext cx="6858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0"/>
              <a:buNone/>
              <a:defRPr/>
            </a:pPr>
            <a:r>
              <a:rPr lang="en-US" sz="1600">
                <a:solidFill>
                  <a:srgbClr val="800000"/>
                </a:solidFill>
                <a:latin typeface="Arial" charset="0"/>
              </a:rPr>
              <a:t>YES</a:t>
            </a:r>
            <a:endParaRPr lang="en-US" sz="1600">
              <a:solidFill>
                <a:schemeClr val="bg2"/>
              </a:solidFill>
              <a:latin typeface="Arial" charset="0"/>
            </a:endParaRPr>
          </a:p>
        </p:txBody>
      </p:sp>
      <p:sp>
        <p:nvSpPr>
          <p:cNvPr id="36" name="AutoShape 18">
            <a:extLst>
              <a:ext uri="{FF2B5EF4-FFF2-40B4-BE49-F238E27FC236}">
                <a16:creationId xmlns:a16="http://schemas.microsoft.com/office/drawing/2014/main" id="{269D585B-2466-9E4F-9A6F-2303ACC707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47825" y="4346576"/>
            <a:ext cx="627062" cy="366713"/>
          </a:xfrm>
          <a:prstGeom prst="roundRect">
            <a:avLst>
              <a:gd name="adj" fmla="val 16769"/>
            </a:avLst>
          </a:prstGeom>
          <a:solidFill>
            <a:srgbClr val="33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37" name="Text Box 19">
            <a:extLst>
              <a:ext uri="{FF2B5EF4-FFF2-40B4-BE49-F238E27FC236}">
                <a16:creationId xmlns:a16="http://schemas.microsoft.com/office/drawing/2014/main" id="{71EC35A1-9D28-2A46-A521-1CAFF6B184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71625" y="4346575"/>
            <a:ext cx="6858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0"/>
              <a:buNone/>
              <a:defRPr/>
            </a:pPr>
            <a:r>
              <a:rPr lang="en-US" sz="1600">
                <a:solidFill>
                  <a:srgbClr val="800000"/>
                </a:solidFill>
                <a:latin typeface="Arial" charset="0"/>
              </a:rPr>
              <a:t>YES</a:t>
            </a:r>
            <a:endParaRPr lang="en-US" sz="1600">
              <a:solidFill>
                <a:schemeClr val="bg2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19886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9">
            <a:extLst>
              <a:ext uri="{FF2B5EF4-FFF2-40B4-BE49-F238E27FC236}">
                <a16:creationId xmlns:a16="http://schemas.microsoft.com/office/drawing/2014/main" id="{6F0AC265-8CC1-984C-940B-4FCC4F521DE3}"/>
              </a:ext>
            </a:extLst>
          </p:cNvPr>
          <p:cNvSpPr>
            <a:spLocks noChangeShapeType="1"/>
          </p:cNvSpPr>
          <p:nvPr/>
        </p:nvSpPr>
        <p:spPr bwMode="auto">
          <a:xfrm>
            <a:off x="10669661" y="594266"/>
            <a:ext cx="242888" cy="52705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3" name="Line 10">
            <a:extLst>
              <a:ext uri="{FF2B5EF4-FFF2-40B4-BE49-F238E27FC236}">
                <a16:creationId xmlns:a16="http://schemas.microsoft.com/office/drawing/2014/main" id="{49F7CABA-0694-4844-8502-DD455710C10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539361" y="594266"/>
            <a:ext cx="323850" cy="52705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4" name="Line 11">
            <a:extLst>
              <a:ext uri="{FF2B5EF4-FFF2-40B4-BE49-F238E27FC236}">
                <a16:creationId xmlns:a16="http://schemas.microsoft.com/office/drawing/2014/main" id="{090CADB3-6A67-4F4A-B18C-D1948ECE826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688823" y="643444"/>
            <a:ext cx="403225" cy="528638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5" name="Line 12">
            <a:extLst>
              <a:ext uri="{FF2B5EF4-FFF2-40B4-BE49-F238E27FC236}">
                <a16:creationId xmlns:a16="http://schemas.microsoft.com/office/drawing/2014/main" id="{B58F0E9B-38BE-EC49-9FC9-8911C230CEE1}"/>
              </a:ext>
            </a:extLst>
          </p:cNvPr>
          <p:cNvSpPr>
            <a:spLocks noChangeShapeType="1"/>
          </p:cNvSpPr>
          <p:nvPr/>
        </p:nvSpPr>
        <p:spPr bwMode="auto">
          <a:xfrm>
            <a:off x="6900084" y="643444"/>
            <a:ext cx="484188" cy="528638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6" name="Line 13">
            <a:extLst>
              <a:ext uri="{FF2B5EF4-FFF2-40B4-BE49-F238E27FC236}">
                <a16:creationId xmlns:a16="http://schemas.microsoft.com/office/drawing/2014/main" id="{17132366-E244-8E48-B8A3-73A5CD380972}"/>
              </a:ext>
            </a:extLst>
          </p:cNvPr>
          <p:cNvSpPr>
            <a:spLocks noChangeShapeType="1"/>
          </p:cNvSpPr>
          <p:nvPr/>
        </p:nvSpPr>
        <p:spPr bwMode="auto">
          <a:xfrm>
            <a:off x="2526294" y="643444"/>
            <a:ext cx="565150" cy="46355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7" name="Line 14">
            <a:extLst>
              <a:ext uri="{FF2B5EF4-FFF2-40B4-BE49-F238E27FC236}">
                <a16:creationId xmlns:a16="http://schemas.microsoft.com/office/drawing/2014/main" id="{94C8A05F-6F22-D347-A4AE-27084ED79AF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153106" y="643444"/>
            <a:ext cx="565150" cy="46355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8" name="Text Box 15">
            <a:extLst>
              <a:ext uri="{FF2B5EF4-FFF2-40B4-BE49-F238E27FC236}">
                <a16:creationId xmlns:a16="http://schemas.microsoft.com/office/drawing/2014/main" id="{7455D227-6FB1-7948-B767-A738DCA5AE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0632" y="379919"/>
            <a:ext cx="936625" cy="349250"/>
          </a:xfrm>
          <a:prstGeom prst="rect">
            <a:avLst/>
          </a:prstGeom>
          <a:solidFill>
            <a:srgbClr val="FFFF00"/>
          </a:solidFill>
          <a:ln w="12700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0"/>
              <a:buNone/>
              <a:defRPr/>
            </a:pPr>
            <a:r>
              <a:rPr lang="en-US" sz="1600">
                <a:solidFill>
                  <a:srgbClr val="2D1993"/>
                </a:solidFill>
                <a:latin typeface="Arial" charset="0"/>
              </a:rPr>
              <a:t>Refund</a:t>
            </a:r>
            <a:endParaRPr lang="en-US" sz="1600">
              <a:solidFill>
                <a:schemeClr val="bg2"/>
              </a:solidFill>
              <a:latin typeface="Arial" charset="0"/>
            </a:endParaRPr>
          </a:p>
        </p:txBody>
      </p:sp>
      <p:sp>
        <p:nvSpPr>
          <p:cNvPr id="9" name="Text Box 16">
            <a:extLst>
              <a:ext uri="{FF2B5EF4-FFF2-40B4-BE49-F238E27FC236}">
                <a16:creationId xmlns:a16="http://schemas.microsoft.com/office/drawing/2014/main" id="{ABE92DB0-3B4E-664F-950C-3681C47C5B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11084" y="379919"/>
            <a:ext cx="935038" cy="349250"/>
          </a:xfrm>
          <a:prstGeom prst="rect">
            <a:avLst/>
          </a:prstGeom>
          <a:solidFill>
            <a:srgbClr val="FFFF00"/>
          </a:solidFill>
          <a:ln w="12700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0"/>
              <a:buNone/>
              <a:defRPr/>
            </a:pPr>
            <a:r>
              <a:rPr lang="en-US" sz="1600">
                <a:solidFill>
                  <a:srgbClr val="2D1993"/>
                </a:solidFill>
                <a:latin typeface="Arial" charset="0"/>
              </a:rPr>
              <a:t>MarSt</a:t>
            </a:r>
            <a:endParaRPr lang="en-US" sz="1600">
              <a:solidFill>
                <a:schemeClr val="bg2"/>
              </a:solidFill>
              <a:latin typeface="Arial" charset="0"/>
            </a:endParaRPr>
          </a:p>
        </p:txBody>
      </p:sp>
      <p:sp>
        <p:nvSpPr>
          <p:cNvPr id="10" name="Text Box 17">
            <a:extLst>
              <a:ext uri="{FF2B5EF4-FFF2-40B4-BE49-F238E27FC236}">
                <a16:creationId xmlns:a16="http://schemas.microsoft.com/office/drawing/2014/main" id="{214FC5D6-C96C-8241-8710-5A75701B5D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82250" y="329154"/>
            <a:ext cx="968375" cy="349250"/>
          </a:xfrm>
          <a:prstGeom prst="rect">
            <a:avLst/>
          </a:prstGeom>
          <a:solidFill>
            <a:srgbClr val="FFFF00"/>
          </a:solidFill>
          <a:ln w="12700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0"/>
              <a:buNone/>
              <a:defRPr/>
            </a:pPr>
            <a:r>
              <a:rPr lang="en-US" sz="1600" dirty="0" err="1">
                <a:solidFill>
                  <a:srgbClr val="2D1993"/>
                </a:solidFill>
                <a:latin typeface="Arial" charset="0"/>
              </a:rPr>
              <a:t>TaxInc</a:t>
            </a:r>
            <a:endParaRPr lang="en-US" sz="1600" dirty="0">
              <a:solidFill>
                <a:schemeClr val="bg2"/>
              </a:solidFill>
              <a:latin typeface="Arial" charset="0"/>
            </a:endParaRPr>
          </a:p>
        </p:txBody>
      </p:sp>
      <p:sp>
        <p:nvSpPr>
          <p:cNvPr id="11" name="AutoShape 18">
            <a:extLst>
              <a:ext uri="{FF2B5EF4-FFF2-40B4-BE49-F238E27FC236}">
                <a16:creationId xmlns:a16="http://schemas.microsoft.com/office/drawing/2014/main" id="{399E981C-D5C9-C440-83A9-5C1E3E338D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09349" y="1118142"/>
            <a:ext cx="627062" cy="366713"/>
          </a:xfrm>
          <a:prstGeom prst="roundRect">
            <a:avLst>
              <a:gd name="adj" fmla="val 16769"/>
            </a:avLst>
          </a:prstGeom>
          <a:solidFill>
            <a:srgbClr val="33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12" name="Text Box 19">
            <a:extLst>
              <a:ext uri="{FF2B5EF4-FFF2-40B4-BE49-F238E27FC236}">
                <a16:creationId xmlns:a16="http://schemas.microsoft.com/office/drawing/2014/main" id="{EE915D51-C813-7449-BA57-441AEAC263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33149" y="1118141"/>
            <a:ext cx="6858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0"/>
              <a:buNone/>
              <a:defRPr/>
            </a:pPr>
            <a:r>
              <a:rPr lang="en-US" sz="1600">
                <a:solidFill>
                  <a:srgbClr val="800000"/>
                </a:solidFill>
                <a:latin typeface="Arial" charset="0"/>
              </a:rPr>
              <a:t>YES</a:t>
            </a:r>
            <a:endParaRPr lang="en-US" sz="1600">
              <a:solidFill>
                <a:schemeClr val="bg2"/>
              </a:solidFill>
              <a:latin typeface="Arial" charset="0"/>
            </a:endParaRPr>
          </a:p>
        </p:txBody>
      </p:sp>
      <p:sp>
        <p:nvSpPr>
          <p:cNvPr id="13" name="AutoShape 20">
            <a:extLst>
              <a:ext uri="{FF2B5EF4-FFF2-40B4-BE49-F238E27FC236}">
                <a16:creationId xmlns:a16="http://schemas.microsoft.com/office/drawing/2014/main" id="{32196F02-68D2-4641-A308-E90F9FD583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17099" y="1135605"/>
            <a:ext cx="654050" cy="363537"/>
          </a:xfrm>
          <a:prstGeom prst="roundRect">
            <a:avLst>
              <a:gd name="adj" fmla="val 16667"/>
            </a:avLst>
          </a:prstGeom>
          <a:solidFill>
            <a:srgbClr val="33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14" name="Text Box 21">
            <a:extLst>
              <a:ext uri="{FF2B5EF4-FFF2-40B4-BE49-F238E27FC236}">
                <a16:creationId xmlns:a16="http://schemas.microsoft.com/office/drawing/2014/main" id="{C1A619E9-C083-6749-AC23-0391558D28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13936" y="1121316"/>
            <a:ext cx="4889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0"/>
              <a:buNone/>
              <a:defRPr/>
            </a:pPr>
            <a:r>
              <a:rPr lang="en-US" sz="1600">
                <a:solidFill>
                  <a:srgbClr val="800000"/>
                </a:solidFill>
                <a:latin typeface="Arial" charset="0"/>
              </a:rPr>
              <a:t>NO</a:t>
            </a:r>
            <a:endParaRPr lang="en-US" sz="1600">
              <a:solidFill>
                <a:schemeClr val="bg2"/>
              </a:solidFill>
              <a:latin typeface="Arial" charset="0"/>
            </a:endParaRPr>
          </a:p>
        </p:txBody>
      </p:sp>
      <p:sp>
        <p:nvSpPr>
          <p:cNvPr id="15" name="AutoShape 22">
            <a:extLst>
              <a:ext uri="{FF2B5EF4-FFF2-40B4-BE49-F238E27FC236}">
                <a16:creationId xmlns:a16="http://schemas.microsoft.com/office/drawing/2014/main" id="{9AC8BD3D-5278-BB43-9A59-6F1AA71A6D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0844" y="1121282"/>
            <a:ext cx="685800" cy="347662"/>
          </a:xfrm>
          <a:prstGeom prst="roundRect">
            <a:avLst>
              <a:gd name="adj" fmla="val 16667"/>
            </a:avLst>
          </a:prstGeom>
          <a:solidFill>
            <a:srgbClr val="33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16" name="Text Box 23">
            <a:extLst>
              <a:ext uri="{FF2B5EF4-FFF2-40B4-BE49-F238E27FC236}">
                <a16:creationId xmlns:a16="http://schemas.microsoft.com/office/drawing/2014/main" id="{0F8B5C67-E4FC-E542-80DE-EB0B3E148B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6094" y="1106994"/>
            <a:ext cx="4889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0"/>
              <a:buNone/>
              <a:defRPr/>
            </a:pPr>
            <a:r>
              <a:rPr lang="en-US" sz="1600">
                <a:solidFill>
                  <a:srgbClr val="800000"/>
                </a:solidFill>
                <a:latin typeface="Arial" charset="0"/>
              </a:rPr>
              <a:t>NO</a:t>
            </a:r>
            <a:endParaRPr lang="en-US" sz="1600">
              <a:solidFill>
                <a:srgbClr val="00FFFF"/>
              </a:solidFill>
              <a:latin typeface="Arial" charset="0"/>
            </a:endParaRPr>
          </a:p>
        </p:txBody>
      </p:sp>
      <p:sp>
        <p:nvSpPr>
          <p:cNvPr id="17" name="AutoShape 24">
            <a:extLst>
              <a:ext uri="{FF2B5EF4-FFF2-40B4-BE49-F238E27FC236}">
                <a16:creationId xmlns:a16="http://schemas.microsoft.com/office/drawing/2014/main" id="{EE5FDA40-A6D0-8A48-A17A-F97079A32A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25284" y="1175155"/>
            <a:ext cx="685800" cy="381000"/>
          </a:xfrm>
          <a:prstGeom prst="roundRect">
            <a:avLst>
              <a:gd name="adj" fmla="val 16667"/>
            </a:avLst>
          </a:prstGeom>
          <a:solidFill>
            <a:srgbClr val="33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18" name="Text Box 25">
            <a:extLst>
              <a:ext uri="{FF2B5EF4-FFF2-40B4-BE49-F238E27FC236}">
                <a16:creationId xmlns:a16="http://schemas.microsoft.com/office/drawing/2014/main" id="{AE03E4A4-DC0A-BE4E-BCEE-D109756E48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01484" y="1175155"/>
            <a:ext cx="4889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0"/>
              <a:buNone/>
              <a:defRPr/>
            </a:pPr>
            <a:r>
              <a:rPr lang="en-US" sz="1600">
                <a:solidFill>
                  <a:srgbClr val="800000"/>
                </a:solidFill>
                <a:latin typeface="Arial" charset="0"/>
              </a:rPr>
              <a:t>NO</a:t>
            </a:r>
            <a:endParaRPr lang="en-US" sz="1600">
              <a:solidFill>
                <a:schemeClr val="bg2"/>
              </a:solidFill>
              <a:latin typeface="Arial" charset="0"/>
            </a:endParaRPr>
          </a:p>
        </p:txBody>
      </p:sp>
      <p:sp>
        <p:nvSpPr>
          <p:cNvPr id="19" name="Text Box 26">
            <a:extLst>
              <a:ext uri="{FF2B5EF4-FFF2-40B4-BE49-F238E27FC236}">
                <a16:creationId xmlns:a16="http://schemas.microsoft.com/office/drawing/2014/main" id="{7269B439-D8F4-C243-BFE4-7C8AC0DC73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3556" y="643444"/>
            <a:ext cx="5334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r"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0"/>
              <a:buNone/>
              <a:defRPr/>
            </a:pPr>
            <a:r>
              <a:rPr lang="en-US" sz="1600">
                <a:latin typeface="Arial" charset="0"/>
              </a:rPr>
              <a:t>Yes</a:t>
            </a:r>
            <a:endParaRPr lang="en-US" sz="1600">
              <a:solidFill>
                <a:schemeClr val="bg2"/>
              </a:solidFill>
              <a:latin typeface="Arial" charset="0"/>
            </a:endParaRPr>
          </a:p>
        </p:txBody>
      </p:sp>
      <p:sp>
        <p:nvSpPr>
          <p:cNvPr id="20" name="Text Box 27">
            <a:extLst>
              <a:ext uri="{FF2B5EF4-FFF2-40B4-BE49-F238E27FC236}">
                <a16:creationId xmlns:a16="http://schemas.microsoft.com/office/drawing/2014/main" id="{7BCBE1AD-0BEF-DF42-A080-69E8B8A1DA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08869" y="643444"/>
            <a:ext cx="442912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r"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0"/>
              <a:buNone/>
              <a:defRPr/>
            </a:pPr>
            <a:r>
              <a:rPr lang="en-US" sz="1600">
                <a:latin typeface="Arial" charset="0"/>
              </a:rPr>
              <a:t>No</a:t>
            </a:r>
            <a:endParaRPr lang="en-US" sz="1600">
              <a:solidFill>
                <a:schemeClr val="bg2"/>
              </a:solidFill>
              <a:latin typeface="Arial" charset="0"/>
            </a:endParaRPr>
          </a:p>
        </p:txBody>
      </p:sp>
      <p:sp>
        <p:nvSpPr>
          <p:cNvPr id="21" name="Text Box 28">
            <a:extLst>
              <a:ext uri="{FF2B5EF4-FFF2-40B4-BE49-F238E27FC236}">
                <a16:creationId xmlns:a16="http://schemas.microsoft.com/office/drawing/2014/main" id="{55F620A8-3107-1747-B7BE-82D7F973CD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61509" y="813408"/>
            <a:ext cx="9302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r"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0"/>
              <a:buNone/>
              <a:defRPr/>
            </a:pPr>
            <a:r>
              <a:rPr lang="en-US" sz="1600">
                <a:latin typeface="Arial" charset="0"/>
              </a:rPr>
              <a:t>Married</a:t>
            </a:r>
            <a:r>
              <a:rPr lang="en-US" sz="1600">
                <a:solidFill>
                  <a:schemeClr val="bg2"/>
                </a:solidFill>
                <a:latin typeface="Arial" charset="0"/>
              </a:rPr>
              <a:t> </a:t>
            </a:r>
          </a:p>
        </p:txBody>
      </p:sp>
      <p:sp>
        <p:nvSpPr>
          <p:cNvPr id="22" name="Text Box 29">
            <a:extLst>
              <a:ext uri="{FF2B5EF4-FFF2-40B4-BE49-F238E27FC236}">
                <a16:creationId xmlns:a16="http://schemas.microsoft.com/office/drawing/2014/main" id="{8B22025D-2D31-4141-BED9-FA0C65225A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99835" y="710119"/>
            <a:ext cx="166052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r"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0"/>
              <a:buNone/>
              <a:defRPr/>
            </a:pPr>
            <a:r>
              <a:rPr lang="en-US" sz="1600" dirty="0">
                <a:latin typeface="Arial" charset="0"/>
              </a:rPr>
              <a:t>Single, Divorced</a:t>
            </a:r>
            <a:endParaRPr lang="en-US" sz="1600" dirty="0">
              <a:solidFill>
                <a:schemeClr val="bg2"/>
              </a:solidFill>
              <a:latin typeface="Arial" charset="0"/>
            </a:endParaRPr>
          </a:p>
        </p:txBody>
      </p:sp>
      <p:sp>
        <p:nvSpPr>
          <p:cNvPr id="23" name="Text Box 30">
            <a:extLst>
              <a:ext uri="{FF2B5EF4-FFF2-40B4-BE49-F238E27FC236}">
                <a16:creationId xmlns:a16="http://schemas.microsoft.com/office/drawing/2014/main" id="{BF0BEAA2-F8B6-4F42-AC04-1AFB718CDC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17075" y="659354"/>
            <a:ext cx="72072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r"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0"/>
              <a:buNone/>
              <a:defRPr/>
            </a:pPr>
            <a:r>
              <a:rPr lang="en-US" sz="1600">
                <a:latin typeface="Arial" charset="0"/>
              </a:rPr>
              <a:t>&lt; 80K</a:t>
            </a:r>
            <a:endParaRPr lang="en-US" sz="1600">
              <a:solidFill>
                <a:schemeClr val="bg2"/>
              </a:solidFill>
              <a:latin typeface="Arial" charset="0"/>
            </a:endParaRPr>
          </a:p>
        </p:txBody>
      </p:sp>
      <p:sp>
        <p:nvSpPr>
          <p:cNvPr id="24" name="Text Box 31">
            <a:extLst>
              <a:ext uri="{FF2B5EF4-FFF2-40B4-BE49-F238E27FC236}">
                <a16:creationId xmlns:a16="http://schemas.microsoft.com/office/drawing/2014/main" id="{7723541B-F006-FD42-A264-6D9D9CED88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91900" y="659354"/>
            <a:ext cx="72072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r"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0"/>
              <a:buNone/>
              <a:defRPr/>
            </a:pPr>
            <a:r>
              <a:rPr lang="en-US" sz="1600">
                <a:latin typeface="Arial" charset="0"/>
              </a:rPr>
              <a:t>&gt; 80K</a:t>
            </a:r>
            <a:endParaRPr lang="en-US" sz="1600">
              <a:solidFill>
                <a:schemeClr val="bg2"/>
              </a:solidFill>
              <a:latin typeface="Arial" charset="0"/>
            </a:endParaRPr>
          </a:p>
        </p:txBody>
      </p:sp>
      <p:sp>
        <p:nvSpPr>
          <p:cNvPr id="25" name="AutoShape 18">
            <a:extLst>
              <a:ext uri="{FF2B5EF4-FFF2-40B4-BE49-F238E27FC236}">
                <a16:creationId xmlns:a16="http://schemas.microsoft.com/office/drawing/2014/main" id="{83852A4C-DC82-B444-A5A8-930ECE5B8D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6170" y="1121283"/>
            <a:ext cx="627062" cy="366713"/>
          </a:xfrm>
          <a:prstGeom prst="roundRect">
            <a:avLst>
              <a:gd name="adj" fmla="val 16769"/>
            </a:avLst>
          </a:prstGeom>
          <a:solidFill>
            <a:srgbClr val="33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26" name="Text Box 19">
            <a:extLst>
              <a:ext uri="{FF2B5EF4-FFF2-40B4-BE49-F238E27FC236}">
                <a16:creationId xmlns:a16="http://schemas.microsoft.com/office/drawing/2014/main" id="{C80CFD11-24B8-9B49-8E72-27A8BA83FD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19970" y="1121282"/>
            <a:ext cx="6858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0"/>
              <a:buNone/>
              <a:defRPr/>
            </a:pPr>
            <a:r>
              <a:rPr lang="en-US" sz="1600">
                <a:solidFill>
                  <a:srgbClr val="800000"/>
                </a:solidFill>
                <a:latin typeface="Arial" charset="0"/>
              </a:rPr>
              <a:t>YES</a:t>
            </a:r>
            <a:endParaRPr lang="en-US" sz="1600">
              <a:solidFill>
                <a:schemeClr val="bg2"/>
              </a:solidFill>
              <a:latin typeface="Arial" charset="0"/>
            </a:endParaRPr>
          </a:p>
        </p:txBody>
      </p:sp>
      <p:sp>
        <p:nvSpPr>
          <p:cNvPr id="27" name="AutoShape 18">
            <a:extLst>
              <a:ext uri="{FF2B5EF4-FFF2-40B4-BE49-F238E27FC236}">
                <a16:creationId xmlns:a16="http://schemas.microsoft.com/office/drawing/2014/main" id="{5C6AA46F-7354-9B48-9D79-9974007421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31859" y="1210183"/>
            <a:ext cx="627062" cy="366713"/>
          </a:xfrm>
          <a:prstGeom prst="roundRect">
            <a:avLst>
              <a:gd name="adj" fmla="val 16769"/>
            </a:avLst>
          </a:prstGeom>
          <a:solidFill>
            <a:srgbClr val="33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28" name="Text Box 19">
            <a:extLst>
              <a:ext uri="{FF2B5EF4-FFF2-40B4-BE49-F238E27FC236}">
                <a16:creationId xmlns:a16="http://schemas.microsoft.com/office/drawing/2014/main" id="{22958984-4F25-3141-A857-F393630DE7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55659" y="1210182"/>
            <a:ext cx="6858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0"/>
              <a:buNone/>
              <a:defRPr/>
            </a:pPr>
            <a:r>
              <a:rPr lang="en-US" sz="1600">
                <a:solidFill>
                  <a:srgbClr val="800000"/>
                </a:solidFill>
                <a:latin typeface="Arial" charset="0"/>
              </a:rPr>
              <a:t>YES</a:t>
            </a:r>
            <a:endParaRPr lang="en-US" sz="1600">
              <a:solidFill>
                <a:schemeClr val="bg2"/>
              </a:solidFill>
              <a:latin typeface="Arial" charset="0"/>
            </a:endParaRPr>
          </a:p>
        </p:txBody>
      </p:sp>
      <p:sp>
        <p:nvSpPr>
          <p:cNvPr id="29" name="Line 9">
            <a:extLst>
              <a:ext uri="{FF2B5EF4-FFF2-40B4-BE49-F238E27FC236}">
                <a16:creationId xmlns:a16="http://schemas.microsoft.com/office/drawing/2014/main" id="{3DD10A1D-2AF7-E147-81F9-354392DD2624}"/>
              </a:ext>
            </a:extLst>
          </p:cNvPr>
          <p:cNvSpPr>
            <a:spLocks noChangeShapeType="1"/>
          </p:cNvSpPr>
          <p:nvPr/>
        </p:nvSpPr>
        <p:spPr bwMode="auto">
          <a:xfrm>
            <a:off x="2371658" y="4751353"/>
            <a:ext cx="242888" cy="52705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30" name="Line 10">
            <a:extLst>
              <a:ext uri="{FF2B5EF4-FFF2-40B4-BE49-F238E27FC236}">
                <a16:creationId xmlns:a16="http://schemas.microsoft.com/office/drawing/2014/main" id="{4AC51AE4-4DDF-0542-A962-A033C27C206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241358" y="4751353"/>
            <a:ext cx="323850" cy="52705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31" name="Line 11">
            <a:extLst>
              <a:ext uri="{FF2B5EF4-FFF2-40B4-BE49-F238E27FC236}">
                <a16:creationId xmlns:a16="http://schemas.microsoft.com/office/drawing/2014/main" id="{BDD6726C-ADEB-3244-BD3A-CF450256FC6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887472" y="3957603"/>
            <a:ext cx="403225" cy="528638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32" name="Line 12">
            <a:extLst>
              <a:ext uri="{FF2B5EF4-FFF2-40B4-BE49-F238E27FC236}">
                <a16:creationId xmlns:a16="http://schemas.microsoft.com/office/drawing/2014/main" id="{74C40C6C-1DC3-A344-ABB0-0FCC14FE4597}"/>
              </a:ext>
            </a:extLst>
          </p:cNvPr>
          <p:cNvSpPr>
            <a:spLocks noChangeShapeType="1"/>
          </p:cNvSpPr>
          <p:nvPr/>
        </p:nvSpPr>
        <p:spPr bwMode="auto">
          <a:xfrm>
            <a:off x="3098733" y="3957603"/>
            <a:ext cx="484188" cy="528638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33" name="Line 13">
            <a:extLst>
              <a:ext uri="{FF2B5EF4-FFF2-40B4-BE49-F238E27FC236}">
                <a16:creationId xmlns:a16="http://schemas.microsoft.com/office/drawing/2014/main" id="{3547D605-F06E-9D42-9598-273F0C59A15F}"/>
              </a:ext>
            </a:extLst>
          </p:cNvPr>
          <p:cNvSpPr>
            <a:spLocks noChangeShapeType="1"/>
          </p:cNvSpPr>
          <p:nvPr/>
        </p:nvSpPr>
        <p:spPr bwMode="auto">
          <a:xfrm>
            <a:off x="2049396" y="3230528"/>
            <a:ext cx="565150" cy="46355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34" name="Line 14">
            <a:extLst>
              <a:ext uri="{FF2B5EF4-FFF2-40B4-BE49-F238E27FC236}">
                <a16:creationId xmlns:a16="http://schemas.microsoft.com/office/drawing/2014/main" id="{85F3DDE4-F8D2-CF46-B760-D6B0352B9B2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76208" y="3230528"/>
            <a:ext cx="565150" cy="46355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35" name="Text Box 15">
            <a:extLst>
              <a:ext uri="{FF2B5EF4-FFF2-40B4-BE49-F238E27FC236}">
                <a16:creationId xmlns:a16="http://schemas.microsoft.com/office/drawing/2014/main" id="{053E4C7E-5EA6-DE43-91B7-10C48658E8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3734" y="2967003"/>
            <a:ext cx="936625" cy="349250"/>
          </a:xfrm>
          <a:prstGeom prst="rect">
            <a:avLst/>
          </a:prstGeom>
          <a:solidFill>
            <a:srgbClr val="FFFF00"/>
          </a:solidFill>
          <a:ln w="12700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0"/>
              <a:buNone/>
              <a:defRPr/>
            </a:pPr>
            <a:r>
              <a:rPr lang="en-US" sz="1600">
                <a:solidFill>
                  <a:srgbClr val="2D1993"/>
                </a:solidFill>
                <a:latin typeface="Arial" charset="0"/>
              </a:rPr>
              <a:t>Refund</a:t>
            </a:r>
            <a:endParaRPr lang="en-US" sz="1600">
              <a:solidFill>
                <a:schemeClr val="bg2"/>
              </a:solidFill>
              <a:latin typeface="Arial" charset="0"/>
            </a:endParaRPr>
          </a:p>
        </p:txBody>
      </p:sp>
      <p:sp>
        <p:nvSpPr>
          <p:cNvPr id="36" name="Text Box 16">
            <a:extLst>
              <a:ext uri="{FF2B5EF4-FFF2-40B4-BE49-F238E27FC236}">
                <a16:creationId xmlns:a16="http://schemas.microsoft.com/office/drawing/2014/main" id="{491A4F14-6C4E-A641-B74F-53BC3213DF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733" y="3694078"/>
            <a:ext cx="935038" cy="349250"/>
          </a:xfrm>
          <a:prstGeom prst="rect">
            <a:avLst/>
          </a:prstGeom>
          <a:solidFill>
            <a:srgbClr val="FFFF00"/>
          </a:solidFill>
          <a:ln w="12700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0"/>
              <a:buNone/>
              <a:defRPr/>
            </a:pPr>
            <a:r>
              <a:rPr lang="en-US" sz="1600">
                <a:solidFill>
                  <a:srgbClr val="2D1993"/>
                </a:solidFill>
                <a:latin typeface="Arial" charset="0"/>
              </a:rPr>
              <a:t>MarSt</a:t>
            </a:r>
            <a:endParaRPr lang="en-US" sz="1600">
              <a:solidFill>
                <a:schemeClr val="bg2"/>
              </a:solidFill>
              <a:latin typeface="Arial" charset="0"/>
            </a:endParaRPr>
          </a:p>
        </p:txBody>
      </p:sp>
      <p:sp>
        <p:nvSpPr>
          <p:cNvPr id="37" name="Text Box 17">
            <a:extLst>
              <a:ext uri="{FF2B5EF4-FFF2-40B4-BE49-F238E27FC236}">
                <a16:creationId xmlns:a16="http://schemas.microsoft.com/office/drawing/2014/main" id="{50AAE7A0-1800-1144-8A4D-08808AF053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84247" y="4486241"/>
            <a:ext cx="968375" cy="349250"/>
          </a:xfrm>
          <a:prstGeom prst="rect">
            <a:avLst/>
          </a:prstGeom>
          <a:solidFill>
            <a:srgbClr val="FFFF00"/>
          </a:solidFill>
          <a:ln w="12700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0"/>
              <a:buNone/>
              <a:defRPr/>
            </a:pPr>
            <a:r>
              <a:rPr lang="en-US" sz="1600">
                <a:solidFill>
                  <a:srgbClr val="2D1993"/>
                </a:solidFill>
                <a:latin typeface="Arial" charset="0"/>
              </a:rPr>
              <a:t>TaxInc</a:t>
            </a:r>
            <a:endParaRPr lang="en-US" sz="1600">
              <a:solidFill>
                <a:schemeClr val="bg2"/>
              </a:solidFill>
              <a:latin typeface="Arial" charset="0"/>
            </a:endParaRPr>
          </a:p>
        </p:txBody>
      </p:sp>
      <p:sp>
        <p:nvSpPr>
          <p:cNvPr id="38" name="AutoShape 18">
            <a:extLst>
              <a:ext uri="{FF2B5EF4-FFF2-40B4-BE49-F238E27FC236}">
                <a16:creationId xmlns:a16="http://schemas.microsoft.com/office/drawing/2014/main" id="{8AE7C8CC-942C-C041-877C-7293E23FAC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1346" y="5275229"/>
            <a:ext cx="627062" cy="366713"/>
          </a:xfrm>
          <a:prstGeom prst="roundRect">
            <a:avLst>
              <a:gd name="adj" fmla="val 16769"/>
            </a:avLst>
          </a:prstGeom>
          <a:solidFill>
            <a:srgbClr val="33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39" name="Text Box 19">
            <a:extLst>
              <a:ext uri="{FF2B5EF4-FFF2-40B4-BE49-F238E27FC236}">
                <a16:creationId xmlns:a16="http://schemas.microsoft.com/office/drawing/2014/main" id="{8597D252-2947-FE47-95ED-4B1C100F9E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35146" y="5275228"/>
            <a:ext cx="6858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0"/>
              <a:buNone/>
              <a:defRPr/>
            </a:pPr>
            <a:r>
              <a:rPr lang="en-US" sz="1600">
                <a:solidFill>
                  <a:srgbClr val="800000"/>
                </a:solidFill>
                <a:latin typeface="Arial" charset="0"/>
              </a:rPr>
              <a:t>YES</a:t>
            </a:r>
            <a:endParaRPr lang="en-US" sz="1600">
              <a:solidFill>
                <a:schemeClr val="bg2"/>
              </a:solidFill>
              <a:latin typeface="Arial" charset="0"/>
            </a:endParaRPr>
          </a:p>
        </p:txBody>
      </p:sp>
      <p:sp>
        <p:nvSpPr>
          <p:cNvPr id="40" name="AutoShape 20">
            <a:extLst>
              <a:ext uri="{FF2B5EF4-FFF2-40B4-BE49-F238E27FC236}">
                <a16:creationId xmlns:a16="http://schemas.microsoft.com/office/drawing/2014/main" id="{0B51C420-5989-AD4D-A93F-DC72A40542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9096" y="5292692"/>
            <a:ext cx="654050" cy="363537"/>
          </a:xfrm>
          <a:prstGeom prst="roundRect">
            <a:avLst>
              <a:gd name="adj" fmla="val 16667"/>
            </a:avLst>
          </a:prstGeom>
          <a:solidFill>
            <a:srgbClr val="33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41" name="Text Box 21">
            <a:extLst>
              <a:ext uri="{FF2B5EF4-FFF2-40B4-BE49-F238E27FC236}">
                <a16:creationId xmlns:a16="http://schemas.microsoft.com/office/drawing/2014/main" id="{E37ECB6E-005F-7148-87BE-1E7129AF6E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5933" y="5278403"/>
            <a:ext cx="4889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0"/>
              <a:buNone/>
              <a:defRPr/>
            </a:pPr>
            <a:r>
              <a:rPr lang="en-US" sz="1600">
                <a:solidFill>
                  <a:srgbClr val="800000"/>
                </a:solidFill>
                <a:latin typeface="Arial" charset="0"/>
              </a:rPr>
              <a:t>NO</a:t>
            </a:r>
            <a:endParaRPr lang="en-US" sz="1600">
              <a:solidFill>
                <a:schemeClr val="bg2"/>
              </a:solidFill>
              <a:latin typeface="Arial" charset="0"/>
            </a:endParaRPr>
          </a:p>
        </p:txBody>
      </p:sp>
      <p:sp>
        <p:nvSpPr>
          <p:cNvPr id="42" name="AutoShape 22">
            <a:extLst>
              <a:ext uri="{FF2B5EF4-FFF2-40B4-BE49-F238E27FC236}">
                <a16:creationId xmlns:a16="http://schemas.microsoft.com/office/drawing/2014/main" id="{38FA207D-65F2-5E46-870B-733DF93727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3946" y="3708366"/>
            <a:ext cx="685800" cy="347662"/>
          </a:xfrm>
          <a:prstGeom prst="roundRect">
            <a:avLst>
              <a:gd name="adj" fmla="val 16667"/>
            </a:avLst>
          </a:prstGeom>
          <a:solidFill>
            <a:srgbClr val="33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43" name="Text Box 23">
            <a:extLst>
              <a:ext uri="{FF2B5EF4-FFF2-40B4-BE49-F238E27FC236}">
                <a16:creationId xmlns:a16="http://schemas.microsoft.com/office/drawing/2014/main" id="{8042EBF7-98D7-634C-B97C-CE3EC3E9B0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9196" y="3694078"/>
            <a:ext cx="4889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0"/>
              <a:buNone/>
              <a:defRPr/>
            </a:pPr>
            <a:r>
              <a:rPr lang="en-US" sz="1600">
                <a:solidFill>
                  <a:srgbClr val="800000"/>
                </a:solidFill>
                <a:latin typeface="Arial" charset="0"/>
              </a:rPr>
              <a:t>NO</a:t>
            </a:r>
            <a:endParaRPr lang="en-US" sz="1600">
              <a:solidFill>
                <a:srgbClr val="00FFFF"/>
              </a:solidFill>
              <a:latin typeface="Arial" charset="0"/>
            </a:endParaRPr>
          </a:p>
        </p:txBody>
      </p:sp>
      <p:sp>
        <p:nvSpPr>
          <p:cNvPr id="44" name="AutoShape 24">
            <a:extLst>
              <a:ext uri="{FF2B5EF4-FFF2-40B4-BE49-F238E27FC236}">
                <a16:creationId xmlns:a16="http://schemas.microsoft.com/office/drawing/2014/main" id="{F65813A3-F5EC-CB49-A289-8718F68161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49546" y="4513228"/>
            <a:ext cx="685800" cy="381000"/>
          </a:xfrm>
          <a:prstGeom prst="roundRect">
            <a:avLst>
              <a:gd name="adj" fmla="val 16667"/>
            </a:avLst>
          </a:prstGeom>
          <a:solidFill>
            <a:srgbClr val="33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45" name="Text Box 25">
            <a:extLst>
              <a:ext uri="{FF2B5EF4-FFF2-40B4-BE49-F238E27FC236}">
                <a16:creationId xmlns:a16="http://schemas.microsoft.com/office/drawing/2014/main" id="{BB8B5D3D-B311-3E4B-B520-21E850CAB5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25746" y="4513228"/>
            <a:ext cx="4889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0"/>
              <a:buNone/>
              <a:defRPr/>
            </a:pPr>
            <a:r>
              <a:rPr lang="en-US" sz="1600" dirty="0">
                <a:solidFill>
                  <a:srgbClr val="800000"/>
                </a:solidFill>
                <a:latin typeface="Arial" charset="0"/>
              </a:rPr>
              <a:t>NO</a:t>
            </a:r>
            <a:endParaRPr lang="en-US" sz="1600" dirty="0">
              <a:solidFill>
                <a:schemeClr val="bg2"/>
              </a:solidFill>
              <a:latin typeface="Arial" charset="0"/>
            </a:endParaRPr>
          </a:p>
        </p:txBody>
      </p:sp>
      <p:sp>
        <p:nvSpPr>
          <p:cNvPr id="46" name="Text Box 26">
            <a:extLst>
              <a:ext uri="{FF2B5EF4-FFF2-40B4-BE49-F238E27FC236}">
                <a16:creationId xmlns:a16="http://schemas.microsoft.com/office/drawing/2014/main" id="{180FFEE0-45DC-FB49-8B43-1C21079ACF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6658" y="3230528"/>
            <a:ext cx="5334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r"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0"/>
              <a:buNone/>
              <a:defRPr/>
            </a:pPr>
            <a:r>
              <a:rPr lang="en-US" sz="1600">
                <a:latin typeface="Arial" charset="0"/>
              </a:rPr>
              <a:t>Yes</a:t>
            </a:r>
            <a:endParaRPr lang="en-US" sz="1600">
              <a:solidFill>
                <a:schemeClr val="bg2"/>
              </a:solidFill>
              <a:latin typeface="Arial" charset="0"/>
            </a:endParaRPr>
          </a:p>
        </p:txBody>
      </p:sp>
      <p:sp>
        <p:nvSpPr>
          <p:cNvPr id="47" name="Text Box 27">
            <a:extLst>
              <a:ext uri="{FF2B5EF4-FFF2-40B4-BE49-F238E27FC236}">
                <a16:creationId xmlns:a16="http://schemas.microsoft.com/office/drawing/2014/main" id="{6FB3B7B2-2D10-C44D-A82A-7D10BAA744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31971" y="3230528"/>
            <a:ext cx="442912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r"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0"/>
              <a:buNone/>
              <a:defRPr/>
            </a:pPr>
            <a:r>
              <a:rPr lang="en-US" sz="1600">
                <a:latin typeface="Arial" charset="0"/>
              </a:rPr>
              <a:t>No</a:t>
            </a:r>
            <a:endParaRPr lang="en-US" sz="1600">
              <a:solidFill>
                <a:schemeClr val="bg2"/>
              </a:solidFill>
              <a:latin typeface="Arial" charset="0"/>
            </a:endParaRPr>
          </a:p>
        </p:txBody>
      </p:sp>
      <p:sp>
        <p:nvSpPr>
          <p:cNvPr id="48" name="Text Box 28">
            <a:extLst>
              <a:ext uri="{FF2B5EF4-FFF2-40B4-BE49-F238E27FC236}">
                <a16:creationId xmlns:a16="http://schemas.microsoft.com/office/drawing/2014/main" id="{DD0F0878-F13D-3F44-B44B-C85B282A3B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14634" y="3995703"/>
            <a:ext cx="9302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r"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0"/>
              <a:buNone/>
              <a:defRPr/>
            </a:pPr>
            <a:r>
              <a:rPr lang="en-US" sz="1600">
                <a:latin typeface="Arial" charset="0"/>
              </a:rPr>
              <a:t>Married</a:t>
            </a:r>
            <a:r>
              <a:rPr lang="en-US" sz="1600">
                <a:solidFill>
                  <a:schemeClr val="bg2"/>
                </a:solidFill>
                <a:latin typeface="Arial" charset="0"/>
              </a:rPr>
              <a:t> </a:t>
            </a:r>
          </a:p>
        </p:txBody>
      </p:sp>
      <p:sp>
        <p:nvSpPr>
          <p:cNvPr id="49" name="Text Box 29">
            <a:extLst>
              <a:ext uri="{FF2B5EF4-FFF2-40B4-BE49-F238E27FC236}">
                <a16:creationId xmlns:a16="http://schemas.microsoft.com/office/drawing/2014/main" id="{90953AFA-3796-0044-A2E0-66FDB244F9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8484" y="4024278"/>
            <a:ext cx="166052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r"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0"/>
              <a:buNone/>
              <a:defRPr/>
            </a:pPr>
            <a:r>
              <a:rPr lang="en-US" sz="1600" dirty="0">
                <a:latin typeface="Arial" charset="0"/>
              </a:rPr>
              <a:t>Single, Divorced</a:t>
            </a:r>
            <a:endParaRPr lang="en-US" sz="1600" dirty="0">
              <a:solidFill>
                <a:schemeClr val="bg2"/>
              </a:solidFill>
              <a:latin typeface="Arial" charset="0"/>
            </a:endParaRPr>
          </a:p>
        </p:txBody>
      </p:sp>
      <p:sp>
        <p:nvSpPr>
          <p:cNvPr id="50" name="Text Box 30">
            <a:extLst>
              <a:ext uri="{FF2B5EF4-FFF2-40B4-BE49-F238E27FC236}">
                <a16:creationId xmlns:a16="http://schemas.microsoft.com/office/drawing/2014/main" id="{13607C6B-0F57-D84E-9CEF-54C8666B0B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9072" y="4816441"/>
            <a:ext cx="72072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r"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0"/>
              <a:buNone/>
              <a:defRPr/>
            </a:pPr>
            <a:r>
              <a:rPr lang="en-US" sz="1600">
                <a:latin typeface="Arial" charset="0"/>
              </a:rPr>
              <a:t>&lt; 80K</a:t>
            </a:r>
            <a:endParaRPr lang="en-US" sz="1600">
              <a:solidFill>
                <a:schemeClr val="bg2"/>
              </a:solidFill>
              <a:latin typeface="Arial" charset="0"/>
            </a:endParaRPr>
          </a:p>
        </p:txBody>
      </p:sp>
      <p:sp>
        <p:nvSpPr>
          <p:cNvPr id="51" name="Text Box 31">
            <a:extLst>
              <a:ext uri="{FF2B5EF4-FFF2-40B4-BE49-F238E27FC236}">
                <a16:creationId xmlns:a16="http://schemas.microsoft.com/office/drawing/2014/main" id="{DA93FAB4-E80A-5943-BB85-98299114D2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93897" y="4816441"/>
            <a:ext cx="72072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r"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0"/>
              <a:buNone/>
              <a:defRPr/>
            </a:pPr>
            <a:r>
              <a:rPr lang="en-US" sz="1600">
                <a:latin typeface="Arial" charset="0"/>
              </a:rPr>
              <a:t>&gt; 80K</a:t>
            </a:r>
            <a:endParaRPr lang="en-US" sz="1600">
              <a:solidFill>
                <a:schemeClr val="bg2"/>
              </a:solidFill>
              <a:latin typeface="Arial" charset="0"/>
            </a:endParaRPr>
          </a:p>
        </p:txBody>
      </p:sp>
      <p:sp>
        <p:nvSpPr>
          <p:cNvPr id="52" name="Line 11">
            <a:extLst>
              <a:ext uri="{FF2B5EF4-FFF2-40B4-BE49-F238E27FC236}">
                <a16:creationId xmlns:a16="http://schemas.microsoft.com/office/drawing/2014/main" id="{84E59A52-904A-B643-AA30-A49A8F40E34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992696" y="3214453"/>
            <a:ext cx="403225" cy="528638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53" name="Line 12">
            <a:extLst>
              <a:ext uri="{FF2B5EF4-FFF2-40B4-BE49-F238E27FC236}">
                <a16:creationId xmlns:a16="http://schemas.microsoft.com/office/drawing/2014/main" id="{9739882D-38EA-3848-97CB-3F4309881BFC}"/>
              </a:ext>
            </a:extLst>
          </p:cNvPr>
          <p:cNvSpPr>
            <a:spLocks noChangeShapeType="1"/>
          </p:cNvSpPr>
          <p:nvPr/>
        </p:nvSpPr>
        <p:spPr bwMode="auto">
          <a:xfrm>
            <a:off x="9203957" y="3214453"/>
            <a:ext cx="484188" cy="528638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54" name="Text Box 16">
            <a:extLst>
              <a:ext uri="{FF2B5EF4-FFF2-40B4-BE49-F238E27FC236}">
                <a16:creationId xmlns:a16="http://schemas.microsoft.com/office/drawing/2014/main" id="{714E6F48-AE1F-AE44-9F80-023FA01542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14957" y="2950928"/>
            <a:ext cx="935038" cy="349250"/>
          </a:xfrm>
          <a:prstGeom prst="rect">
            <a:avLst/>
          </a:prstGeom>
          <a:solidFill>
            <a:srgbClr val="FFFF00"/>
          </a:solidFill>
          <a:ln w="12700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0"/>
              <a:buNone/>
              <a:defRPr/>
            </a:pPr>
            <a:r>
              <a:rPr lang="en-US" sz="1600">
                <a:solidFill>
                  <a:srgbClr val="2D1993"/>
                </a:solidFill>
                <a:latin typeface="Arial" charset="0"/>
              </a:rPr>
              <a:t>MarSt</a:t>
            </a:r>
            <a:endParaRPr lang="en-US" sz="1600">
              <a:solidFill>
                <a:schemeClr val="bg2"/>
              </a:solidFill>
              <a:latin typeface="Arial" charset="0"/>
            </a:endParaRPr>
          </a:p>
        </p:txBody>
      </p:sp>
      <p:sp>
        <p:nvSpPr>
          <p:cNvPr id="55" name="AutoShape 24">
            <a:extLst>
              <a:ext uri="{FF2B5EF4-FFF2-40B4-BE49-F238E27FC236}">
                <a16:creationId xmlns:a16="http://schemas.microsoft.com/office/drawing/2014/main" id="{16F09C36-C599-F541-8969-B19A2FB1BA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9157" y="3746164"/>
            <a:ext cx="685800" cy="381000"/>
          </a:xfrm>
          <a:prstGeom prst="roundRect">
            <a:avLst>
              <a:gd name="adj" fmla="val 16667"/>
            </a:avLst>
          </a:prstGeom>
          <a:solidFill>
            <a:srgbClr val="33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56" name="Text Box 25">
            <a:extLst>
              <a:ext uri="{FF2B5EF4-FFF2-40B4-BE49-F238E27FC236}">
                <a16:creationId xmlns:a16="http://schemas.microsoft.com/office/drawing/2014/main" id="{D19894A6-AAA0-194E-B2E1-4AD051C847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05357" y="3746164"/>
            <a:ext cx="4889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0"/>
              <a:buNone/>
              <a:defRPr/>
            </a:pPr>
            <a:r>
              <a:rPr lang="en-US" sz="1600">
                <a:solidFill>
                  <a:srgbClr val="800000"/>
                </a:solidFill>
                <a:latin typeface="Arial" charset="0"/>
              </a:rPr>
              <a:t>NO</a:t>
            </a:r>
            <a:endParaRPr lang="en-US" sz="1600">
              <a:solidFill>
                <a:schemeClr val="bg2"/>
              </a:solidFill>
              <a:latin typeface="Arial" charset="0"/>
            </a:endParaRPr>
          </a:p>
        </p:txBody>
      </p:sp>
      <p:sp>
        <p:nvSpPr>
          <p:cNvPr id="57" name="Text Box 28">
            <a:extLst>
              <a:ext uri="{FF2B5EF4-FFF2-40B4-BE49-F238E27FC236}">
                <a16:creationId xmlns:a16="http://schemas.microsoft.com/office/drawing/2014/main" id="{C6EE083E-71E1-8049-A30B-7582AB37EF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65382" y="3384417"/>
            <a:ext cx="9302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r"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0"/>
              <a:buNone/>
              <a:defRPr/>
            </a:pPr>
            <a:r>
              <a:rPr lang="en-US" sz="1600">
                <a:latin typeface="Arial" charset="0"/>
              </a:rPr>
              <a:t>Married</a:t>
            </a:r>
            <a:r>
              <a:rPr lang="en-US" sz="1600">
                <a:solidFill>
                  <a:schemeClr val="bg2"/>
                </a:solidFill>
                <a:latin typeface="Arial" charset="0"/>
              </a:rPr>
              <a:t> </a:t>
            </a:r>
          </a:p>
        </p:txBody>
      </p:sp>
      <p:sp>
        <p:nvSpPr>
          <p:cNvPr id="58" name="Text Box 29">
            <a:extLst>
              <a:ext uri="{FF2B5EF4-FFF2-40B4-BE49-F238E27FC236}">
                <a16:creationId xmlns:a16="http://schemas.microsoft.com/office/drawing/2014/main" id="{DA1DEC7A-3164-1B40-9096-8490ED9661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03708" y="3281128"/>
            <a:ext cx="166052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r"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0"/>
              <a:buNone/>
              <a:defRPr/>
            </a:pPr>
            <a:r>
              <a:rPr lang="en-US" sz="1600" dirty="0">
                <a:latin typeface="Arial" charset="0"/>
              </a:rPr>
              <a:t>Single, Divorced</a:t>
            </a:r>
            <a:endParaRPr lang="en-US" sz="1600" dirty="0">
              <a:solidFill>
                <a:schemeClr val="bg2"/>
              </a:solidFill>
              <a:latin typeface="Arial" charset="0"/>
            </a:endParaRPr>
          </a:p>
        </p:txBody>
      </p:sp>
      <p:sp>
        <p:nvSpPr>
          <p:cNvPr id="61" name="Line 9">
            <a:extLst>
              <a:ext uri="{FF2B5EF4-FFF2-40B4-BE49-F238E27FC236}">
                <a16:creationId xmlns:a16="http://schemas.microsoft.com/office/drawing/2014/main" id="{AD8F461B-9D34-E946-A6CA-94DDE1021E02}"/>
              </a:ext>
            </a:extLst>
          </p:cNvPr>
          <p:cNvSpPr>
            <a:spLocks noChangeShapeType="1"/>
          </p:cNvSpPr>
          <p:nvPr/>
        </p:nvSpPr>
        <p:spPr bwMode="auto">
          <a:xfrm>
            <a:off x="10307268" y="4057415"/>
            <a:ext cx="242888" cy="52705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62" name="Line 10">
            <a:extLst>
              <a:ext uri="{FF2B5EF4-FFF2-40B4-BE49-F238E27FC236}">
                <a16:creationId xmlns:a16="http://schemas.microsoft.com/office/drawing/2014/main" id="{55B53F0B-8CB5-4140-B925-741F488C046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176968" y="4057415"/>
            <a:ext cx="323850" cy="52705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63" name="Text Box 17">
            <a:extLst>
              <a:ext uri="{FF2B5EF4-FFF2-40B4-BE49-F238E27FC236}">
                <a16:creationId xmlns:a16="http://schemas.microsoft.com/office/drawing/2014/main" id="{0E7AAC5B-148A-364B-B9E4-09FCA89D74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19857" y="3792303"/>
            <a:ext cx="968375" cy="349250"/>
          </a:xfrm>
          <a:prstGeom prst="rect">
            <a:avLst/>
          </a:prstGeom>
          <a:solidFill>
            <a:srgbClr val="FFFF00"/>
          </a:solidFill>
          <a:ln w="12700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0"/>
              <a:buNone/>
              <a:defRPr/>
            </a:pPr>
            <a:r>
              <a:rPr lang="en-US" sz="1600" dirty="0" err="1">
                <a:solidFill>
                  <a:srgbClr val="2D1993"/>
                </a:solidFill>
                <a:latin typeface="Arial" charset="0"/>
              </a:rPr>
              <a:t>TaxInc</a:t>
            </a:r>
            <a:endParaRPr lang="en-US" sz="1600" dirty="0">
              <a:solidFill>
                <a:schemeClr val="bg2"/>
              </a:solidFill>
              <a:latin typeface="Arial" charset="0"/>
            </a:endParaRPr>
          </a:p>
        </p:txBody>
      </p:sp>
      <p:sp>
        <p:nvSpPr>
          <p:cNvPr id="66" name="AutoShape 20">
            <a:extLst>
              <a:ext uri="{FF2B5EF4-FFF2-40B4-BE49-F238E27FC236}">
                <a16:creationId xmlns:a16="http://schemas.microsoft.com/office/drawing/2014/main" id="{5E8176F1-7FD9-9D4E-B887-15939464E5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54706" y="4598754"/>
            <a:ext cx="654050" cy="363537"/>
          </a:xfrm>
          <a:prstGeom prst="roundRect">
            <a:avLst>
              <a:gd name="adj" fmla="val 16667"/>
            </a:avLst>
          </a:prstGeom>
          <a:solidFill>
            <a:srgbClr val="33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67" name="Text Box 21">
            <a:extLst>
              <a:ext uri="{FF2B5EF4-FFF2-40B4-BE49-F238E27FC236}">
                <a16:creationId xmlns:a16="http://schemas.microsoft.com/office/drawing/2014/main" id="{E0102A2B-04FD-9D48-9C58-279EB8D493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51543" y="4584465"/>
            <a:ext cx="4889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0"/>
              <a:buNone/>
              <a:defRPr/>
            </a:pPr>
            <a:r>
              <a:rPr lang="en-US" sz="1600">
                <a:solidFill>
                  <a:srgbClr val="800000"/>
                </a:solidFill>
                <a:latin typeface="Arial" charset="0"/>
              </a:rPr>
              <a:t>NO</a:t>
            </a:r>
            <a:endParaRPr lang="en-US" sz="1600">
              <a:solidFill>
                <a:schemeClr val="bg2"/>
              </a:solidFill>
              <a:latin typeface="Arial" charset="0"/>
            </a:endParaRPr>
          </a:p>
        </p:txBody>
      </p:sp>
      <p:sp>
        <p:nvSpPr>
          <p:cNvPr id="68" name="Text Box 30">
            <a:extLst>
              <a:ext uri="{FF2B5EF4-FFF2-40B4-BE49-F238E27FC236}">
                <a16:creationId xmlns:a16="http://schemas.microsoft.com/office/drawing/2014/main" id="{67BAC7AC-6AC9-A047-AA2B-00C2CE13D1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54682" y="4122503"/>
            <a:ext cx="72072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r"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0"/>
              <a:buNone/>
              <a:defRPr/>
            </a:pPr>
            <a:r>
              <a:rPr lang="en-US" sz="1600">
                <a:latin typeface="Arial" charset="0"/>
              </a:rPr>
              <a:t>&lt; 80K</a:t>
            </a:r>
            <a:endParaRPr lang="en-US" sz="1600">
              <a:solidFill>
                <a:schemeClr val="bg2"/>
              </a:solidFill>
              <a:latin typeface="Arial" charset="0"/>
            </a:endParaRPr>
          </a:p>
        </p:txBody>
      </p:sp>
      <p:sp>
        <p:nvSpPr>
          <p:cNvPr id="69" name="Text Box 31">
            <a:extLst>
              <a:ext uri="{FF2B5EF4-FFF2-40B4-BE49-F238E27FC236}">
                <a16:creationId xmlns:a16="http://schemas.microsoft.com/office/drawing/2014/main" id="{BBB09589-B765-ED42-8238-B4D7221A11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29507" y="4122503"/>
            <a:ext cx="72072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r"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0"/>
              <a:buNone/>
              <a:defRPr/>
            </a:pPr>
            <a:r>
              <a:rPr lang="en-US" sz="1600">
                <a:latin typeface="Arial" charset="0"/>
              </a:rPr>
              <a:t>&gt; 80K</a:t>
            </a:r>
            <a:endParaRPr lang="en-US" sz="1600">
              <a:solidFill>
                <a:schemeClr val="bg2"/>
              </a:solidFill>
              <a:latin typeface="Arial" charset="0"/>
            </a:endParaRPr>
          </a:p>
        </p:txBody>
      </p:sp>
      <p:sp>
        <p:nvSpPr>
          <p:cNvPr id="70" name="Line 13">
            <a:extLst>
              <a:ext uri="{FF2B5EF4-FFF2-40B4-BE49-F238E27FC236}">
                <a16:creationId xmlns:a16="http://schemas.microsoft.com/office/drawing/2014/main" id="{B48BD5C2-0429-AA4A-AB35-4C83CCADB637}"/>
              </a:ext>
            </a:extLst>
          </p:cNvPr>
          <p:cNvSpPr>
            <a:spLocks noChangeShapeType="1"/>
          </p:cNvSpPr>
          <p:nvPr/>
        </p:nvSpPr>
        <p:spPr bwMode="auto">
          <a:xfrm>
            <a:off x="11039949" y="4876566"/>
            <a:ext cx="565150" cy="46355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71" name="Line 14">
            <a:extLst>
              <a:ext uri="{FF2B5EF4-FFF2-40B4-BE49-F238E27FC236}">
                <a16:creationId xmlns:a16="http://schemas.microsoft.com/office/drawing/2014/main" id="{A6A643E7-77DE-D84D-BF9F-CAC92D1C7EA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666761" y="4876566"/>
            <a:ext cx="565150" cy="46355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72" name="Text Box 15">
            <a:extLst>
              <a:ext uri="{FF2B5EF4-FFF2-40B4-BE49-F238E27FC236}">
                <a16:creationId xmlns:a16="http://schemas.microsoft.com/office/drawing/2014/main" id="{26980DA0-F38F-5C47-B228-9BBB9FCD60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84287" y="4613041"/>
            <a:ext cx="936625" cy="349250"/>
          </a:xfrm>
          <a:prstGeom prst="rect">
            <a:avLst/>
          </a:prstGeom>
          <a:solidFill>
            <a:srgbClr val="FFFF00"/>
          </a:solidFill>
          <a:ln w="12700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0"/>
              <a:buNone/>
              <a:defRPr/>
            </a:pPr>
            <a:r>
              <a:rPr lang="en-US" sz="1600">
                <a:solidFill>
                  <a:srgbClr val="2D1993"/>
                </a:solidFill>
                <a:latin typeface="Arial" charset="0"/>
              </a:rPr>
              <a:t>Refund</a:t>
            </a:r>
            <a:endParaRPr lang="en-US" sz="1600">
              <a:solidFill>
                <a:schemeClr val="bg2"/>
              </a:solidFill>
              <a:latin typeface="Arial" charset="0"/>
            </a:endParaRPr>
          </a:p>
        </p:txBody>
      </p:sp>
      <p:sp>
        <p:nvSpPr>
          <p:cNvPr id="73" name="AutoShape 22">
            <a:extLst>
              <a:ext uri="{FF2B5EF4-FFF2-40B4-BE49-F238E27FC236}">
                <a16:creationId xmlns:a16="http://schemas.microsoft.com/office/drawing/2014/main" id="{D75F8452-E40E-214E-9E24-61A55A6566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44499" y="5354404"/>
            <a:ext cx="685800" cy="347662"/>
          </a:xfrm>
          <a:prstGeom prst="roundRect">
            <a:avLst>
              <a:gd name="adj" fmla="val 16667"/>
            </a:avLst>
          </a:prstGeom>
          <a:solidFill>
            <a:srgbClr val="33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74" name="Text Box 23">
            <a:extLst>
              <a:ext uri="{FF2B5EF4-FFF2-40B4-BE49-F238E27FC236}">
                <a16:creationId xmlns:a16="http://schemas.microsoft.com/office/drawing/2014/main" id="{3844FFD8-3B71-7943-9A72-E080D5A310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39749" y="5340116"/>
            <a:ext cx="4889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0"/>
              <a:buNone/>
              <a:defRPr/>
            </a:pPr>
            <a:r>
              <a:rPr lang="en-US" sz="1600">
                <a:solidFill>
                  <a:srgbClr val="800000"/>
                </a:solidFill>
                <a:latin typeface="Arial" charset="0"/>
              </a:rPr>
              <a:t>NO</a:t>
            </a:r>
            <a:endParaRPr lang="en-US" sz="1600">
              <a:solidFill>
                <a:srgbClr val="00FFFF"/>
              </a:solidFill>
              <a:latin typeface="Arial" charset="0"/>
            </a:endParaRPr>
          </a:p>
        </p:txBody>
      </p:sp>
      <p:sp>
        <p:nvSpPr>
          <p:cNvPr id="75" name="Text Box 26">
            <a:extLst>
              <a:ext uri="{FF2B5EF4-FFF2-40B4-BE49-F238E27FC236}">
                <a16:creationId xmlns:a16="http://schemas.microsoft.com/office/drawing/2014/main" id="{90F54BCE-7406-C542-8E50-EBA07F7C60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57211" y="4876566"/>
            <a:ext cx="5334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r"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0"/>
              <a:buNone/>
              <a:defRPr/>
            </a:pPr>
            <a:r>
              <a:rPr lang="en-US" sz="1600">
                <a:latin typeface="Arial" charset="0"/>
              </a:rPr>
              <a:t>Yes</a:t>
            </a:r>
            <a:endParaRPr lang="en-US" sz="1600">
              <a:solidFill>
                <a:schemeClr val="bg2"/>
              </a:solidFill>
              <a:latin typeface="Arial" charset="0"/>
            </a:endParaRPr>
          </a:p>
        </p:txBody>
      </p:sp>
      <p:sp>
        <p:nvSpPr>
          <p:cNvPr id="76" name="Text Box 27">
            <a:extLst>
              <a:ext uri="{FF2B5EF4-FFF2-40B4-BE49-F238E27FC236}">
                <a16:creationId xmlns:a16="http://schemas.microsoft.com/office/drawing/2014/main" id="{2819F8BB-9866-F248-A6B3-037278A9D2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22524" y="4876566"/>
            <a:ext cx="442912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r"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0"/>
              <a:buNone/>
              <a:defRPr/>
            </a:pPr>
            <a:r>
              <a:rPr lang="en-US" sz="1600">
                <a:latin typeface="Arial" charset="0"/>
              </a:rPr>
              <a:t>No</a:t>
            </a:r>
            <a:endParaRPr lang="en-US" sz="1600">
              <a:solidFill>
                <a:schemeClr val="bg2"/>
              </a:solidFill>
              <a:latin typeface="Arial" charset="0"/>
            </a:endParaRPr>
          </a:p>
        </p:txBody>
      </p:sp>
      <p:sp>
        <p:nvSpPr>
          <p:cNvPr id="77" name="AutoShape 18">
            <a:extLst>
              <a:ext uri="{FF2B5EF4-FFF2-40B4-BE49-F238E27FC236}">
                <a16:creationId xmlns:a16="http://schemas.microsoft.com/office/drawing/2014/main" id="{C0813F2B-9BE1-8B49-B617-B162DE63C2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309825" y="5354405"/>
            <a:ext cx="627062" cy="366713"/>
          </a:xfrm>
          <a:prstGeom prst="roundRect">
            <a:avLst>
              <a:gd name="adj" fmla="val 16769"/>
            </a:avLst>
          </a:prstGeom>
          <a:solidFill>
            <a:srgbClr val="33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78" name="Text Box 19">
            <a:extLst>
              <a:ext uri="{FF2B5EF4-FFF2-40B4-BE49-F238E27FC236}">
                <a16:creationId xmlns:a16="http://schemas.microsoft.com/office/drawing/2014/main" id="{88C2D74A-82D1-1746-9910-283A02F436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233625" y="5354404"/>
            <a:ext cx="6858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0"/>
              <a:buNone/>
              <a:defRPr/>
            </a:pPr>
            <a:r>
              <a:rPr lang="en-US" sz="1600" dirty="0">
                <a:solidFill>
                  <a:srgbClr val="800000"/>
                </a:solidFill>
                <a:latin typeface="Arial" charset="0"/>
              </a:rPr>
              <a:t>YES</a:t>
            </a:r>
            <a:endParaRPr lang="en-US" sz="1600" dirty="0">
              <a:solidFill>
                <a:schemeClr val="bg2"/>
              </a:solidFill>
              <a:latin typeface="Arial" charset="0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1AAB9B43-8D47-944F-8BC5-9079B3462BF1}"/>
              </a:ext>
            </a:extLst>
          </p:cNvPr>
          <p:cNvSpPr txBox="1"/>
          <p:nvPr/>
        </p:nvSpPr>
        <p:spPr>
          <a:xfrm>
            <a:off x="5247235" y="3793721"/>
            <a:ext cx="8418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C00000"/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VS.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1231CED9-E0AC-1843-B1EB-CF4C421D36F6}"/>
              </a:ext>
            </a:extLst>
          </p:cNvPr>
          <p:cNvSpPr/>
          <p:nvPr/>
        </p:nvSpPr>
        <p:spPr>
          <a:xfrm>
            <a:off x="4556082" y="5014878"/>
            <a:ext cx="2498203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en-US" sz="2000" dirty="0">
                <a:solidFill>
                  <a:srgbClr val="C00000"/>
                </a:solidFill>
                <a:latin typeface="Colonna MT" pitchFamily="82" charset="77"/>
              </a:rPr>
              <a:t>Gini Index</a:t>
            </a:r>
          </a:p>
          <a:p>
            <a:pPr algn="ctr"/>
            <a:endParaRPr lang="en-US" altLang="en-US" sz="2000" dirty="0">
              <a:solidFill>
                <a:srgbClr val="C00000"/>
              </a:solidFill>
              <a:latin typeface="Colonna MT" pitchFamily="82" charset="77"/>
            </a:endParaRPr>
          </a:p>
          <a:p>
            <a:pPr algn="ctr"/>
            <a:r>
              <a:rPr lang="en-US" altLang="en-US" sz="2000" dirty="0">
                <a:solidFill>
                  <a:srgbClr val="C00000"/>
                </a:solidFill>
                <a:latin typeface="Colonna MT" pitchFamily="82" charset="77"/>
              </a:rPr>
              <a:t>Entropy</a:t>
            </a:r>
          </a:p>
          <a:p>
            <a:pPr algn="ctr"/>
            <a:endParaRPr lang="en-US" altLang="en-US" sz="2000" dirty="0">
              <a:solidFill>
                <a:srgbClr val="C00000"/>
              </a:solidFill>
              <a:latin typeface="Colonna MT" pitchFamily="82" charset="77"/>
            </a:endParaRPr>
          </a:p>
          <a:p>
            <a:pPr algn="ctr"/>
            <a:r>
              <a:rPr lang="en-US" altLang="en-US" sz="2000" dirty="0">
                <a:solidFill>
                  <a:srgbClr val="C00000"/>
                </a:solidFill>
                <a:latin typeface="Colonna MT" pitchFamily="82" charset="77"/>
              </a:rPr>
              <a:t>Misclassification error</a:t>
            </a:r>
          </a:p>
        </p:txBody>
      </p:sp>
    </p:spTree>
    <p:extLst>
      <p:ext uri="{BB962C8B-B14F-4D97-AF65-F5344CB8AC3E}">
        <p14:creationId xmlns:p14="http://schemas.microsoft.com/office/powerpoint/2010/main" val="10283792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50203-67EA-1C41-B4A3-13070DB7B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Build a Tree!!!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225EBA-94DA-2D45-9A1E-C9A621DB1E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1661" y="1902186"/>
            <a:ext cx="4088677" cy="4088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5837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40B0EC6-727A-C84D-8B54-41F59B0DCD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9956" y="179688"/>
            <a:ext cx="2886421" cy="364443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972E609-1042-FC4C-ACAB-DC9DC5BB41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6104" y="4608441"/>
            <a:ext cx="2759760" cy="190328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02076B0-6164-DF43-A835-7DC4182DFF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2000" y="4159177"/>
            <a:ext cx="2633734" cy="258404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064A45C-71A2-F049-A5D7-E7E85B3599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792" y="1371395"/>
            <a:ext cx="5324319" cy="283441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75986A7-F8CA-6C4B-88CA-DE59F0DFB83A}"/>
              </a:ext>
            </a:extLst>
          </p:cNvPr>
          <p:cNvSpPr/>
          <p:nvPr/>
        </p:nvSpPr>
        <p:spPr>
          <a:xfrm>
            <a:off x="134411" y="279367"/>
            <a:ext cx="481346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From plants to trees</a:t>
            </a:r>
          </a:p>
        </p:txBody>
      </p:sp>
    </p:spTree>
    <p:extLst>
      <p:ext uri="{BB962C8B-B14F-4D97-AF65-F5344CB8AC3E}">
        <p14:creationId xmlns:p14="http://schemas.microsoft.com/office/powerpoint/2010/main" val="25474851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AD9B75B-3B6E-F14C-8677-DE25FAF75D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9336" y="958609"/>
            <a:ext cx="7358203" cy="4217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1223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E28972-35DC-1B43-BE04-AF4775C8F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0C3198-DD49-4843-91A0-7E801BDA89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What's AI?</a:t>
            </a:r>
          </a:p>
          <a:p>
            <a:pPr lvl="1"/>
            <a:r>
              <a:rPr lang="en-US" dirty="0"/>
              <a:t>Decision Trees</a:t>
            </a:r>
          </a:p>
          <a:p>
            <a:r>
              <a:rPr lang="en-US" dirty="0"/>
              <a:t>How to build a Decision Tree? </a:t>
            </a:r>
          </a:p>
          <a:p>
            <a:pPr lvl="1"/>
            <a:r>
              <a:rPr lang="en-US" dirty="0"/>
              <a:t>There is more than 1 way to build a tree</a:t>
            </a:r>
          </a:p>
          <a:p>
            <a:r>
              <a:rPr lang="en-US" dirty="0"/>
              <a:t>Coding a Decision Tree!</a:t>
            </a:r>
          </a:p>
          <a:p>
            <a:pPr lvl="1"/>
            <a:r>
              <a:rPr lang="en-US" dirty="0"/>
              <a:t>How good a tree is?</a:t>
            </a:r>
          </a:p>
          <a:p>
            <a:r>
              <a:rPr lang="en-US" dirty="0"/>
              <a:t>Decision Tree Applications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67957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14906A0-6158-2A46-971F-8898A0FA70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8259" y="2340244"/>
            <a:ext cx="10329754" cy="419690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3D1B45F-8A3A-DD46-8C9F-3415B10E24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987" y="674070"/>
            <a:ext cx="3057471" cy="305747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84B4680-CFAA-C748-ACC5-5152679D77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81458" y="320852"/>
            <a:ext cx="5102578" cy="706437"/>
          </a:xfrm>
        </p:spPr>
        <p:txBody>
          <a:bodyPr>
            <a:normAutofit/>
          </a:bodyPr>
          <a:lstStyle/>
          <a:p>
            <a:r>
              <a:rPr lang="en-US" sz="3600" dirty="0"/>
              <a:t>AI and Decision Trees</a:t>
            </a:r>
          </a:p>
        </p:txBody>
      </p:sp>
    </p:spTree>
    <p:extLst>
      <p:ext uri="{BB962C8B-B14F-4D97-AF65-F5344CB8AC3E}">
        <p14:creationId xmlns:p14="http://schemas.microsoft.com/office/powerpoint/2010/main" val="8515000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B15C9F2-474D-5448-A963-5799426D8F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1958" y="1084912"/>
            <a:ext cx="8652659" cy="4765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292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2937473-D210-A343-921E-97A35D17AC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6594" y="1340951"/>
            <a:ext cx="7374702" cy="400655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E83E820-730A-C944-8794-A735F38DE63C}"/>
              </a:ext>
            </a:extLst>
          </p:cNvPr>
          <p:cNvSpPr txBox="1"/>
          <p:nvPr/>
        </p:nvSpPr>
        <p:spPr>
          <a:xfrm>
            <a:off x="6782765" y="3426106"/>
            <a:ext cx="16579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Trees for today!</a:t>
            </a:r>
          </a:p>
        </p:txBody>
      </p:sp>
    </p:spTree>
    <p:extLst>
      <p:ext uri="{BB962C8B-B14F-4D97-AF65-F5344CB8AC3E}">
        <p14:creationId xmlns:p14="http://schemas.microsoft.com/office/powerpoint/2010/main" val="19901580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858" name="Rectangle 2">
            <a:extLst>
              <a:ext uri="{FF2B5EF4-FFF2-40B4-BE49-F238E27FC236}">
                <a16:creationId xmlns:a16="http://schemas.microsoft.com/office/drawing/2014/main" id="{B86E05A7-7AF5-3342-979B-8C3A2D8D700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38200" y="365125"/>
            <a:ext cx="8977132" cy="741933"/>
          </a:xfrm>
        </p:spPr>
        <p:txBody>
          <a:bodyPr/>
          <a:lstStyle/>
          <a:p>
            <a:pPr>
              <a:defRPr/>
            </a:pPr>
            <a:r>
              <a:rPr lang="en-US" dirty="0">
                <a:cs typeface="+mj-cs"/>
              </a:rPr>
              <a:t>Trai</a:t>
            </a:r>
            <a:r>
              <a:rPr lang="en-US" dirty="0"/>
              <a:t>ning Data </a:t>
            </a:r>
            <a:r>
              <a:rPr lang="en-US" sz="1400" dirty="0"/>
              <a:t>(Tax filing fraud)</a:t>
            </a:r>
            <a:endParaRPr lang="en-US" dirty="0">
              <a:cs typeface="+mj-cs"/>
            </a:endParaRPr>
          </a:p>
        </p:txBody>
      </p:sp>
      <p:graphicFrame>
        <p:nvGraphicFramePr>
          <p:cNvPr id="11266" name="Object 4">
            <a:extLst>
              <a:ext uri="{FF2B5EF4-FFF2-40B4-BE49-F238E27FC236}">
                <a16:creationId xmlns:a16="http://schemas.microsoft.com/office/drawing/2014/main" id="{358E845E-FBB9-9940-A2EF-FD4AC8D62A8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63844769"/>
              </p:ext>
            </p:extLst>
          </p:nvPr>
        </p:nvGraphicFramePr>
        <p:xfrm>
          <a:off x="1296365" y="1489906"/>
          <a:ext cx="4815069" cy="49801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86" name="Document" r:id="rId3" imgW="8102600" imgH="8667750" progId="Word.Document.8">
                  <p:embed/>
                </p:oleObj>
              </mc:Choice>
              <mc:Fallback>
                <p:oleObj name="Document" r:id="rId3" imgW="8102600" imgH="8667750" progId="Word.Document.8">
                  <p:embed/>
                  <p:pic>
                    <p:nvPicPr>
                      <p:cNvPr id="11266" name="Object 4">
                        <a:extLst>
                          <a:ext uri="{FF2B5EF4-FFF2-40B4-BE49-F238E27FC236}">
                            <a16:creationId xmlns:a16="http://schemas.microsoft.com/office/drawing/2014/main" id="{358E845E-FBB9-9940-A2EF-FD4AC8D62A8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6365" y="1489906"/>
                        <a:ext cx="4815069" cy="498014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0" name="Picture 29">
            <a:extLst>
              <a:ext uri="{FF2B5EF4-FFF2-40B4-BE49-F238E27FC236}">
                <a16:creationId xmlns:a16="http://schemas.microsoft.com/office/drawing/2014/main" id="{B169B1BD-3394-5744-8113-2A98FA495D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87880" y="759240"/>
            <a:ext cx="4844878" cy="2632142"/>
          </a:xfrm>
          <a:prstGeom prst="rect">
            <a:avLst/>
          </a:prstGeom>
        </p:spPr>
      </p:pic>
      <p:sp>
        <p:nvSpPr>
          <p:cNvPr id="2" name="Frame 1">
            <a:extLst>
              <a:ext uri="{FF2B5EF4-FFF2-40B4-BE49-F238E27FC236}">
                <a16:creationId xmlns:a16="http://schemas.microsoft.com/office/drawing/2014/main" id="{74D796A8-BA47-6E45-8E93-FCAAA216052B}"/>
              </a:ext>
            </a:extLst>
          </p:cNvPr>
          <p:cNvSpPr/>
          <p:nvPr/>
        </p:nvSpPr>
        <p:spPr>
          <a:xfrm>
            <a:off x="8956349" y="1215537"/>
            <a:ext cx="1307939" cy="571271"/>
          </a:xfrm>
          <a:prstGeom prst="frame">
            <a:avLst/>
          </a:prstGeom>
          <a:solidFill>
            <a:srgbClr val="00B05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>
                  <a:lumMod val="60000"/>
                  <a:lumOff val="40000"/>
                </a:schemeClr>
              </a:solidFill>
              <a:highlight>
                <a:srgbClr val="FF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6439284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858" name="Rectangle 2">
            <a:extLst>
              <a:ext uri="{FF2B5EF4-FFF2-40B4-BE49-F238E27FC236}">
                <a16:creationId xmlns:a16="http://schemas.microsoft.com/office/drawing/2014/main" id="{B86E05A7-7AF5-3342-979B-8C3A2D8D700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cs typeface="+mj-cs"/>
              </a:rPr>
              <a:t>Example of a Decision Tree</a:t>
            </a:r>
          </a:p>
        </p:txBody>
      </p:sp>
      <p:graphicFrame>
        <p:nvGraphicFramePr>
          <p:cNvPr id="11266" name="Object 4">
            <a:extLst>
              <a:ext uri="{FF2B5EF4-FFF2-40B4-BE49-F238E27FC236}">
                <a16:creationId xmlns:a16="http://schemas.microsoft.com/office/drawing/2014/main" id="{358E845E-FBB9-9940-A2EF-FD4AC8D62A8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99518011"/>
              </p:ext>
            </p:extLst>
          </p:nvPr>
        </p:nvGraphicFramePr>
        <p:xfrm>
          <a:off x="1034970" y="1983913"/>
          <a:ext cx="3565525" cy="3687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0" name="Document" r:id="rId3" imgW="8102600" imgH="8667750" progId="Word.Document.8">
                  <p:embed/>
                </p:oleObj>
              </mc:Choice>
              <mc:Fallback>
                <p:oleObj name="Document" r:id="rId3" imgW="8102600" imgH="8667750" progId="Word.Document.8">
                  <p:embed/>
                  <p:pic>
                    <p:nvPicPr>
                      <p:cNvPr id="11266" name="Object 4">
                        <a:extLst>
                          <a:ext uri="{FF2B5EF4-FFF2-40B4-BE49-F238E27FC236}">
                            <a16:creationId xmlns:a16="http://schemas.microsoft.com/office/drawing/2014/main" id="{358E845E-FBB9-9940-A2EF-FD4AC8D62A8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34970" y="1983913"/>
                        <a:ext cx="3565525" cy="36877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89865" name="Line 9">
            <a:extLst>
              <a:ext uri="{FF2B5EF4-FFF2-40B4-BE49-F238E27FC236}">
                <a16:creationId xmlns:a16="http://schemas.microsoft.com/office/drawing/2014/main" id="{E1814D18-B620-4F4E-933B-C2A62D2D802E}"/>
              </a:ext>
            </a:extLst>
          </p:cNvPr>
          <p:cNvSpPr>
            <a:spLocks noChangeShapeType="1"/>
          </p:cNvSpPr>
          <p:nvPr/>
        </p:nvSpPr>
        <p:spPr bwMode="auto">
          <a:xfrm>
            <a:off x="7772319" y="4134975"/>
            <a:ext cx="242888" cy="52705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889866" name="Line 10">
            <a:extLst>
              <a:ext uri="{FF2B5EF4-FFF2-40B4-BE49-F238E27FC236}">
                <a16:creationId xmlns:a16="http://schemas.microsoft.com/office/drawing/2014/main" id="{F47CEF20-A87C-C442-B997-E379E1148CC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642019" y="4134975"/>
            <a:ext cx="323850" cy="52705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889867" name="Line 11">
            <a:extLst>
              <a:ext uri="{FF2B5EF4-FFF2-40B4-BE49-F238E27FC236}">
                <a16:creationId xmlns:a16="http://schemas.microsoft.com/office/drawing/2014/main" id="{1584F648-FD16-4048-8AF9-B055FE7AC17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288133" y="3341225"/>
            <a:ext cx="403225" cy="528638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889868" name="Line 12">
            <a:extLst>
              <a:ext uri="{FF2B5EF4-FFF2-40B4-BE49-F238E27FC236}">
                <a16:creationId xmlns:a16="http://schemas.microsoft.com/office/drawing/2014/main" id="{4A752CEB-5EBC-CF4E-A451-B7B195A8B1E8}"/>
              </a:ext>
            </a:extLst>
          </p:cNvPr>
          <p:cNvSpPr>
            <a:spLocks noChangeShapeType="1"/>
          </p:cNvSpPr>
          <p:nvPr/>
        </p:nvSpPr>
        <p:spPr bwMode="auto">
          <a:xfrm>
            <a:off x="8499394" y="3341225"/>
            <a:ext cx="484188" cy="528638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889869" name="Line 13">
            <a:extLst>
              <a:ext uri="{FF2B5EF4-FFF2-40B4-BE49-F238E27FC236}">
                <a16:creationId xmlns:a16="http://schemas.microsoft.com/office/drawing/2014/main" id="{8929C465-BBD4-BB4D-A211-E7EFCAB3C517}"/>
              </a:ext>
            </a:extLst>
          </p:cNvPr>
          <p:cNvSpPr>
            <a:spLocks noChangeShapeType="1"/>
          </p:cNvSpPr>
          <p:nvPr/>
        </p:nvSpPr>
        <p:spPr bwMode="auto">
          <a:xfrm>
            <a:off x="7450057" y="2614150"/>
            <a:ext cx="565150" cy="46355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889870" name="Line 14">
            <a:extLst>
              <a:ext uri="{FF2B5EF4-FFF2-40B4-BE49-F238E27FC236}">
                <a16:creationId xmlns:a16="http://schemas.microsoft.com/office/drawing/2014/main" id="{182C758B-9AED-F04C-91E7-BABBD918DEF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076869" y="2614150"/>
            <a:ext cx="565150" cy="46355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889871" name="Text Box 15">
            <a:extLst>
              <a:ext uri="{FF2B5EF4-FFF2-40B4-BE49-F238E27FC236}">
                <a16:creationId xmlns:a16="http://schemas.microsoft.com/office/drawing/2014/main" id="{8760EEA7-D107-2E4D-98F7-862476E1B6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94395" y="2350625"/>
            <a:ext cx="936625" cy="349250"/>
          </a:xfrm>
          <a:prstGeom prst="rect">
            <a:avLst/>
          </a:prstGeom>
          <a:solidFill>
            <a:srgbClr val="FFFF00"/>
          </a:solidFill>
          <a:ln w="12700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0"/>
              <a:buNone/>
              <a:defRPr/>
            </a:pPr>
            <a:r>
              <a:rPr lang="en-US" sz="1600">
                <a:solidFill>
                  <a:srgbClr val="2D1993"/>
                </a:solidFill>
                <a:latin typeface="Arial" charset="0"/>
              </a:rPr>
              <a:t>Refund</a:t>
            </a:r>
            <a:endParaRPr lang="en-US" sz="1600">
              <a:solidFill>
                <a:schemeClr val="bg2"/>
              </a:solidFill>
              <a:latin typeface="Arial" charset="0"/>
            </a:endParaRPr>
          </a:p>
        </p:txBody>
      </p:sp>
      <p:sp>
        <p:nvSpPr>
          <p:cNvPr id="889872" name="Text Box 16">
            <a:extLst>
              <a:ext uri="{FF2B5EF4-FFF2-40B4-BE49-F238E27FC236}">
                <a16:creationId xmlns:a16="http://schemas.microsoft.com/office/drawing/2014/main" id="{0EAAEC79-04F1-BD4B-A733-D9A57E1C3A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10394" y="3077700"/>
            <a:ext cx="935038" cy="349250"/>
          </a:xfrm>
          <a:prstGeom prst="rect">
            <a:avLst/>
          </a:prstGeom>
          <a:solidFill>
            <a:srgbClr val="FFFF00"/>
          </a:solidFill>
          <a:ln w="12700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0"/>
              <a:buNone/>
              <a:defRPr/>
            </a:pPr>
            <a:r>
              <a:rPr lang="en-US" sz="1600">
                <a:solidFill>
                  <a:srgbClr val="2D1993"/>
                </a:solidFill>
                <a:latin typeface="Arial" charset="0"/>
              </a:rPr>
              <a:t>MarSt</a:t>
            </a:r>
            <a:endParaRPr lang="en-US" sz="1600">
              <a:solidFill>
                <a:schemeClr val="bg2"/>
              </a:solidFill>
              <a:latin typeface="Arial" charset="0"/>
            </a:endParaRPr>
          </a:p>
        </p:txBody>
      </p:sp>
      <p:sp>
        <p:nvSpPr>
          <p:cNvPr id="889873" name="Text Box 17">
            <a:extLst>
              <a:ext uri="{FF2B5EF4-FFF2-40B4-BE49-F238E27FC236}">
                <a16:creationId xmlns:a16="http://schemas.microsoft.com/office/drawing/2014/main" id="{2FFDDA0C-2C60-3644-9AC2-94053C81BB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84908" y="3869863"/>
            <a:ext cx="968375" cy="349250"/>
          </a:xfrm>
          <a:prstGeom prst="rect">
            <a:avLst/>
          </a:prstGeom>
          <a:solidFill>
            <a:srgbClr val="FFFF00"/>
          </a:solidFill>
          <a:ln w="12700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0"/>
              <a:buNone/>
              <a:defRPr/>
            </a:pPr>
            <a:r>
              <a:rPr lang="en-US" sz="1600">
                <a:solidFill>
                  <a:srgbClr val="2D1993"/>
                </a:solidFill>
                <a:latin typeface="Arial" charset="0"/>
              </a:rPr>
              <a:t>TaxInc</a:t>
            </a:r>
            <a:endParaRPr lang="en-US" sz="1600">
              <a:solidFill>
                <a:schemeClr val="bg2"/>
              </a:solidFill>
              <a:latin typeface="Arial" charset="0"/>
            </a:endParaRPr>
          </a:p>
        </p:txBody>
      </p:sp>
      <p:sp>
        <p:nvSpPr>
          <p:cNvPr id="889874" name="AutoShape 18">
            <a:extLst>
              <a:ext uri="{FF2B5EF4-FFF2-40B4-BE49-F238E27FC236}">
                <a16:creationId xmlns:a16="http://schemas.microsoft.com/office/drawing/2014/main" id="{A14C73D4-A37B-2D42-B55C-8596FA0682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2007" y="4658851"/>
            <a:ext cx="627062" cy="366713"/>
          </a:xfrm>
          <a:prstGeom prst="roundRect">
            <a:avLst>
              <a:gd name="adj" fmla="val 16769"/>
            </a:avLst>
          </a:prstGeom>
          <a:solidFill>
            <a:srgbClr val="33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889875" name="Text Box 19">
            <a:extLst>
              <a:ext uri="{FF2B5EF4-FFF2-40B4-BE49-F238E27FC236}">
                <a16:creationId xmlns:a16="http://schemas.microsoft.com/office/drawing/2014/main" id="{0556AF62-096B-D144-AA57-E545F4934D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35807" y="4658850"/>
            <a:ext cx="6858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0"/>
              <a:buNone/>
              <a:defRPr/>
            </a:pPr>
            <a:r>
              <a:rPr lang="en-US" sz="1600">
                <a:solidFill>
                  <a:srgbClr val="800000"/>
                </a:solidFill>
                <a:latin typeface="Arial" charset="0"/>
              </a:rPr>
              <a:t>YES</a:t>
            </a:r>
            <a:endParaRPr lang="en-US" sz="1600">
              <a:solidFill>
                <a:schemeClr val="bg2"/>
              </a:solidFill>
              <a:latin typeface="Arial" charset="0"/>
            </a:endParaRPr>
          </a:p>
        </p:txBody>
      </p:sp>
      <p:sp>
        <p:nvSpPr>
          <p:cNvPr id="889876" name="AutoShape 20">
            <a:extLst>
              <a:ext uri="{FF2B5EF4-FFF2-40B4-BE49-F238E27FC236}">
                <a16:creationId xmlns:a16="http://schemas.microsoft.com/office/drawing/2014/main" id="{D76ADB7F-1B8D-484A-AED5-C827AE7FF1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19757" y="4676314"/>
            <a:ext cx="654050" cy="363537"/>
          </a:xfrm>
          <a:prstGeom prst="roundRect">
            <a:avLst>
              <a:gd name="adj" fmla="val 16667"/>
            </a:avLst>
          </a:prstGeom>
          <a:solidFill>
            <a:srgbClr val="33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889877" name="Text Box 21">
            <a:extLst>
              <a:ext uri="{FF2B5EF4-FFF2-40B4-BE49-F238E27FC236}">
                <a16:creationId xmlns:a16="http://schemas.microsoft.com/office/drawing/2014/main" id="{D2FA7774-00C6-D84B-844C-6FCC8925AA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16594" y="4662025"/>
            <a:ext cx="4889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0"/>
              <a:buNone/>
              <a:defRPr/>
            </a:pPr>
            <a:r>
              <a:rPr lang="en-US" sz="1600">
                <a:solidFill>
                  <a:srgbClr val="800000"/>
                </a:solidFill>
                <a:latin typeface="Arial" charset="0"/>
              </a:rPr>
              <a:t>NO</a:t>
            </a:r>
            <a:endParaRPr lang="en-US" sz="1600">
              <a:solidFill>
                <a:schemeClr val="bg2"/>
              </a:solidFill>
              <a:latin typeface="Arial" charset="0"/>
            </a:endParaRPr>
          </a:p>
        </p:txBody>
      </p:sp>
      <p:sp>
        <p:nvSpPr>
          <p:cNvPr id="889878" name="AutoShape 22">
            <a:extLst>
              <a:ext uri="{FF2B5EF4-FFF2-40B4-BE49-F238E27FC236}">
                <a16:creationId xmlns:a16="http://schemas.microsoft.com/office/drawing/2014/main" id="{C354F1A5-A934-C846-92C6-CF1B357354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54607" y="3091988"/>
            <a:ext cx="685800" cy="347662"/>
          </a:xfrm>
          <a:prstGeom prst="roundRect">
            <a:avLst>
              <a:gd name="adj" fmla="val 16667"/>
            </a:avLst>
          </a:prstGeom>
          <a:solidFill>
            <a:srgbClr val="33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889879" name="Text Box 23">
            <a:extLst>
              <a:ext uri="{FF2B5EF4-FFF2-40B4-BE49-F238E27FC236}">
                <a16:creationId xmlns:a16="http://schemas.microsoft.com/office/drawing/2014/main" id="{B0EA3FAE-767D-B148-B4DC-32E852F499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49857" y="3077700"/>
            <a:ext cx="4889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0"/>
              <a:buNone/>
              <a:defRPr/>
            </a:pPr>
            <a:r>
              <a:rPr lang="en-US" sz="1600">
                <a:solidFill>
                  <a:srgbClr val="800000"/>
                </a:solidFill>
                <a:latin typeface="Arial" charset="0"/>
              </a:rPr>
              <a:t>NO</a:t>
            </a:r>
            <a:endParaRPr lang="en-US" sz="1600">
              <a:solidFill>
                <a:srgbClr val="00FFFF"/>
              </a:solidFill>
              <a:latin typeface="Arial" charset="0"/>
            </a:endParaRPr>
          </a:p>
        </p:txBody>
      </p:sp>
      <p:sp>
        <p:nvSpPr>
          <p:cNvPr id="889880" name="AutoShape 24">
            <a:extLst>
              <a:ext uri="{FF2B5EF4-FFF2-40B4-BE49-F238E27FC236}">
                <a16:creationId xmlns:a16="http://schemas.microsoft.com/office/drawing/2014/main" id="{8F6E066A-396A-B842-9F31-BEE4E15035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50207" y="3896850"/>
            <a:ext cx="685800" cy="381000"/>
          </a:xfrm>
          <a:prstGeom prst="roundRect">
            <a:avLst>
              <a:gd name="adj" fmla="val 16667"/>
            </a:avLst>
          </a:prstGeom>
          <a:solidFill>
            <a:srgbClr val="33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889881" name="Text Box 25">
            <a:extLst>
              <a:ext uri="{FF2B5EF4-FFF2-40B4-BE49-F238E27FC236}">
                <a16:creationId xmlns:a16="http://schemas.microsoft.com/office/drawing/2014/main" id="{8CDA6219-A81E-854D-A2AB-5913FB04AB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26407" y="3896850"/>
            <a:ext cx="4889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0"/>
              <a:buNone/>
              <a:defRPr/>
            </a:pPr>
            <a:r>
              <a:rPr lang="en-US" sz="1600">
                <a:solidFill>
                  <a:srgbClr val="800000"/>
                </a:solidFill>
                <a:latin typeface="Arial" charset="0"/>
              </a:rPr>
              <a:t>NO</a:t>
            </a:r>
            <a:endParaRPr lang="en-US" sz="1600">
              <a:solidFill>
                <a:schemeClr val="bg2"/>
              </a:solidFill>
              <a:latin typeface="Arial" charset="0"/>
            </a:endParaRPr>
          </a:p>
        </p:txBody>
      </p:sp>
      <p:sp>
        <p:nvSpPr>
          <p:cNvPr id="889882" name="Text Box 26">
            <a:extLst>
              <a:ext uri="{FF2B5EF4-FFF2-40B4-BE49-F238E27FC236}">
                <a16:creationId xmlns:a16="http://schemas.microsoft.com/office/drawing/2014/main" id="{3B6F8682-80B2-5A42-B01B-F6386E5D65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67319" y="2614150"/>
            <a:ext cx="5334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r"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0"/>
              <a:buNone/>
              <a:defRPr/>
            </a:pPr>
            <a:r>
              <a:rPr lang="en-US" sz="1600">
                <a:latin typeface="Arial" charset="0"/>
              </a:rPr>
              <a:t>Yes</a:t>
            </a:r>
            <a:endParaRPr lang="en-US" sz="1600">
              <a:solidFill>
                <a:schemeClr val="bg2"/>
              </a:solidFill>
              <a:latin typeface="Arial" charset="0"/>
            </a:endParaRPr>
          </a:p>
        </p:txBody>
      </p:sp>
      <p:sp>
        <p:nvSpPr>
          <p:cNvPr id="889883" name="Text Box 27">
            <a:extLst>
              <a:ext uri="{FF2B5EF4-FFF2-40B4-BE49-F238E27FC236}">
                <a16:creationId xmlns:a16="http://schemas.microsoft.com/office/drawing/2014/main" id="{C3F069E5-BD2D-5147-91DB-99FBA93F26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32632" y="2614150"/>
            <a:ext cx="442912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r"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0"/>
              <a:buNone/>
              <a:defRPr/>
            </a:pPr>
            <a:r>
              <a:rPr lang="en-US" sz="1600">
                <a:latin typeface="Arial" charset="0"/>
              </a:rPr>
              <a:t>No</a:t>
            </a:r>
            <a:endParaRPr lang="en-US" sz="1600">
              <a:solidFill>
                <a:schemeClr val="bg2"/>
              </a:solidFill>
              <a:latin typeface="Arial" charset="0"/>
            </a:endParaRPr>
          </a:p>
        </p:txBody>
      </p:sp>
      <p:sp>
        <p:nvSpPr>
          <p:cNvPr id="889884" name="Text Box 28">
            <a:extLst>
              <a:ext uri="{FF2B5EF4-FFF2-40B4-BE49-F238E27FC236}">
                <a16:creationId xmlns:a16="http://schemas.microsoft.com/office/drawing/2014/main" id="{642E6A48-9D9F-314B-962D-B87408846A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15295" y="3379325"/>
            <a:ext cx="9302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r"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0"/>
              <a:buNone/>
              <a:defRPr/>
            </a:pPr>
            <a:r>
              <a:rPr lang="en-US" sz="1600">
                <a:latin typeface="Arial" charset="0"/>
              </a:rPr>
              <a:t>Married</a:t>
            </a:r>
            <a:r>
              <a:rPr lang="en-US" sz="1600">
                <a:solidFill>
                  <a:schemeClr val="bg2"/>
                </a:solidFill>
                <a:latin typeface="Arial" charset="0"/>
              </a:rPr>
              <a:t> </a:t>
            </a:r>
          </a:p>
        </p:txBody>
      </p:sp>
      <p:sp>
        <p:nvSpPr>
          <p:cNvPr id="889885" name="Text Box 29">
            <a:extLst>
              <a:ext uri="{FF2B5EF4-FFF2-40B4-BE49-F238E27FC236}">
                <a16:creationId xmlns:a16="http://schemas.microsoft.com/office/drawing/2014/main" id="{4987184A-80B0-F94E-9B69-9F9F221E8A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99145" y="3407900"/>
            <a:ext cx="166052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r"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0"/>
              <a:buNone/>
              <a:defRPr/>
            </a:pPr>
            <a:r>
              <a:rPr lang="en-US" sz="1600" dirty="0">
                <a:latin typeface="Arial" charset="0"/>
              </a:rPr>
              <a:t>Single, Divorced</a:t>
            </a:r>
            <a:endParaRPr lang="en-US" sz="1600" dirty="0">
              <a:solidFill>
                <a:schemeClr val="bg2"/>
              </a:solidFill>
              <a:latin typeface="Arial" charset="0"/>
            </a:endParaRPr>
          </a:p>
        </p:txBody>
      </p:sp>
      <p:sp>
        <p:nvSpPr>
          <p:cNvPr id="889886" name="Text Box 30">
            <a:extLst>
              <a:ext uri="{FF2B5EF4-FFF2-40B4-BE49-F238E27FC236}">
                <a16:creationId xmlns:a16="http://schemas.microsoft.com/office/drawing/2014/main" id="{95C88749-3BA5-314F-BA24-C6A81BB1EB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9733" y="4200063"/>
            <a:ext cx="72072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r"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0"/>
              <a:buNone/>
              <a:defRPr/>
            </a:pPr>
            <a:r>
              <a:rPr lang="en-US" sz="1600">
                <a:latin typeface="Arial" charset="0"/>
              </a:rPr>
              <a:t>&lt; 80K</a:t>
            </a:r>
            <a:endParaRPr lang="en-US" sz="1600">
              <a:solidFill>
                <a:schemeClr val="bg2"/>
              </a:solidFill>
              <a:latin typeface="Arial" charset="0"/>
            </a:endParaRPr>
          </a:p>
        </p:txBody>
      </p:sp>
      <p:sp>
        <p:nvSpPr>
          <p:cNvPr id="889887" name="Text Box 31">
            <a:extLst>
              <a:ext uri="{FF2B5EF4-FFF2-40B4-BE49-F238E27FC236}">
                <a16:creationId xmlns:a16="http://schemas.microsoft.com/office/drawing/2014/main" id="{B295366C-6468-E544-81CA-EF916490AD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94558" y="4200063"/>
            <a:ext cx="72072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r"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0"/>
              <a:buNone/>
              <a:defRPr/>
            </a:pPr>
            <a:r>
              <a:rPr lang="en-US" sz="1600">
                <a:latin typeface="Arial" charset="0"/>
              </a:rPr>
              <a:t>&gt; 80K</a:t>
            </a:r>
            <a:endParaRPr lang="en-US" sz="1600">
              <a:solidFill>
                <a:schemeClr val="bg2"/>
              </a:solidFill>
              <a:latin typeface="Arial" charset="0"/>
            </a:endParaRPr>
          </a:p>
        </p:txBody>
      </p:sp>
      <p:sp>
        <p:nvSpPr>
          <p:cNvPr id="889890" name="AutoShape 34">
            <a:extLst>
              <a:ext uri="{FF2B5EF4-FFF2-40B4-BE49-F238E27FC236}">
                <a16:creationId xmlns:a16="http://schemas.microsoft.com/office/drawing/2014/main" id="{5E6DE30B-26DA-5F47-ADCA-C728F9A5DE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16369" y="3798425"/>
            <a:ext cx="914400" cy="293688"/>
          </a:xfrm>
          <a:prstGeom prst="rightArrow">
            <a:avLst>
              <a:gd name="adj1" fmla="val 50000"/>
              <a:gd name="adj2" fmla="val 77838"/>
            </a:avLst>
          </a:prstGeom>
          <a:solidFill>
            <a:srgbClr val="CC0000"/>
          </a:solidFill>
          <a:ln w="12700">
            <a:solidFill>
              <a:srgbClr val="CC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889892" name="Text Box 36">
            <a:extLst>
              <a:ext uri="{FF2B5EF4-FFF2-40B4-BE49-F238E27FC236}">
                <a16:creationId xmlns:a16="http://schemas.microsoft.com/office/drawing/2014/main" id="{A04F12F0-F2D3-7E43-A038-6707C82ABD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68369" y="5855825"/>
            <a:ext cx="25146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0"/>
              <a:buNone/>
              <a:defRPr/>
            </a:pPr>
            <a:r>
              <a:rPr lang="en-US" sz="2000">
                <a:solidFill>
                  <a:schemeClr val="tx2"/>
                </a:solidFill>
                <a:latin typeface="Arial" charset="0"/>
              </a:rPr>
              <a:t>Training Data</a:t>
            </a:r>
            <a:endParaRPr lang="en-US" sz="2000">
              <a:solidFill>
                <a:schemeClr val="bg2"/>
              </a:solidFill>
              <a:latin typeface="Arial" charset="0"/>
            </a:endParaRPr>
          </a:p>
        </p:txBody>
      </p:sp>
      <p:sp>
        <p:nvSpPr>
          <p:cNvPr id="889893" name="Text Box 37">
            <a:extLst>
              <a:ext uri="{FF2B5EF4-FFF2-40B4-BE49-F238E27FC236}">
                <a16:creationId xmlns:a16="http://schemas.microsoft.com/office/drawing/2014/main" id="{F1D61ACC-3BA4-0843-84A7-6F38866134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35569" y="5824075"/>
            <a:ext cx="31242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0"/>
              <a:buNone/>
              <a:defRPr/>
            </a:pPr>
            <a:r>
              <a:rPr lang="en-US" sz="2000">
                <a:solidFill>
                  <a:schemeClr val="tx2"/>
                </a:solidFill>
                <a:latin typeface="Arial" charset="0"/>
              </a:rPr>
              <a:t>Model:  Decision Tree</a:t>
            </a:r>
            <a:endParaRPr lang="en-US" sz="2000">
              <a:solidFill>
                <a:schemeClr val="bg2"/>
              </a:solidFill>
              <a:latin typeface="Arial" charset="0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52C0573D-DCFE-204B-90E3-78DDD849AB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48586" y="42068"/>
            <a:ext cx="3304220" cy="1795128"/>
          </a:xfrm>
          <a:prstGeom prst="rect">
            <a:avLst/>
          </a:prstGeom>
        </p:spPr>
      </p:pic>
      <p:sp>
        <p:nvSpPr>
          <p:cNvPr id="31" name="Frame 30">
            <a:extLst>
              <a:ext uri="{FF2B5EF4-FFF2-40B4-BE49-F238E27FC236}">
                <a16:creationId xmlns:a16="http://schemas.microsoft.com/office/drawing/2014/main" id="{E6B30AA8-7656-864F-8719-07511A4246BE}"/>
              </a:ext>
            </a:extLst>
          </p:cNvPr>
          <p:cNvSpPr/>
          <p:nvPr/>
        </p:nvSpPr>
        <p:spPr>
          <a:xfrm>
            <a:off x="10048736" y="1359843"/>
            <a:ext cx="866192" cy="419478"/>
          </a:xfrm>
          <a:prstGeom prst="frame">
            <a:avLst/>
          </a:prstGeom>
          <a:solidFill>
            <a:srgbClr val="00B05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>
                  <a:lumMod val="60000"/>
                  <a:lumOff val="40000"/>
                </a:schemeClr>
              </a:solidFill>
              <a:highlight>
                <a:srgbClr val="FF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3723920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882" name="Rectangle 2">
            <a:extLst>
              <a:ext uri="{FF2B5EF4-FFF2-40B4-BE49-F238E27FC236}">
                <a16:creationId xmlns:a16="http://schemas.microsoft.com/office/drawing/2014/main" id="{E59AD06C-3212-D142-80CF-89AC18FCAB4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38200" y="365125"/>
            <a:ext cx="6511724" cy="368501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>
                <a:cs typeface="+mj-cs"/>
              </a:rPr>
              <a:t>Apply Model to Test Data</a:t>
            </a:r>
          </a:p>
        </p:txBody>
      </p:sp>
      <p:grpSp>
        <p:nvGrpSpPr>
          <p:cNvPr id="12290" name="Group 3">
            <a:extLst>
              <a:ext uri="{FF2B5EF4-FFF2-40B4-BE49-F238E27FC236}">
                <a16:creationId xmlns:a16="http://schemas.microsoft.com/office/drawing/2014/main" id="{078D109F-D3DF-C840-B689-3833C46A1AB0}"/>
              </a:ext>
            </a:extLst>
          </p:cNvPr>
          <p:cNvGrpSpPr>
            <a:grpSpLocks/>
          </p:cNvGrpSpPr>
          <p:nvPr/>
        </p:nvGrpSpPr>
        <p:grpSpPr bwMode="auto">
          <a:xfrm>
            <a:off x="2221375" y="2790465"/>
            <a:ext cx="4267200" cy="3298825"/>
            <a:chOff x="384" y="1584"/>
            <a:chExt cx="2451" cy="1694"/>
          </a:xfrm>
        </p:grpSpPr>
        <p:sp>
          <p:nvSpPr>
            <p:cNvPr id="890884" name="Line 4">
              <a:extLst>
                <a:ext uri="{FF2B5EF4-FFF2-40B4-BE49-F238E27FC236}">
                  <a16:creationId xmlns:a16="http://schemas.microsoft.com/office/drawing/2014/main" id="{4669A58D-6AAC-814E-BDCB-171B9DF75AD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55" y="2708"/>
              <a:ext cx="153" cy="33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890885" name="Line 5">
              <a:extLst>
                <a:ext uri="{FF2B5EF4-FFF2-40B4-BE49-F238E27FC236}">
                  <a16:creationId xmlns:a16="http://schemas.microsoft.com/office/drawing/2014/main" id="{AE2F8D8C-BC8D-4449-8376-C86FAB706B1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43" y="2708"/>
              <a:ext cx="204" cy="33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890886" name="Line 6">
              <a:extLst>
                <a:ext uri="{FF2B5EF4-FFF2-40B4-BE49-F238E27FC236}">
                  <a16:creationId xmlns:a16="http://schemas.microsoft.com/office/drawing/2014/main" id="{5DCFA5A4-21DC-8C44-8643-58273A60EA2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350" y="2208"/>
              <a:ext cx="254" cy="33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890887" name="Line 7">
              <a:extLst>
                <a:ext uri="{FF2B5EF4-FFF2-40B4-BE49-F238E27FC236}">
                  <a16:creationId xmlns:a16="http://schemas.microsoft.com/office/drawing/2014/main" id="{1B41AC06-6729-534E-802F-E81665F1E5F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13" y="2208"/>
              <a:ext cx="305" cy="33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890888" name="Line 8">
              <a:extLst>
                <a:ext uri="{FF2B5EF4-FFF2-40B4-BE49-F238E27FC236}">
                  <a16:creationId xmlns:a16="http://schemas.microsoft.com/office/drawing/2014/main" id="{5D3EE9F8-FBDE-D34C-9AF4-7D3D4639888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52" y="1750"/>
              <a:ext cx="357" cy="29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890889" name="Line 9">
              <a:extLst>
                <a:ext uri="{FF2B5EF4-FFF2-40B4-BE49-F238E27FC236}">
                  <a16:creationId xmlns:a16="http://schemas.microsoft.com/office/drawing/2014/main" id="{B97E653C-9937-244C-8EC3-206A718A378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87" y="1750"/>
              <a:ext cx="356" cy="29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890890" name="Text Box 10">
              <a:extLst>
                <a:ext uri="{FF2B5EF4-FFF2-40B4-BE49-F238E27FC236}">
                  <a16:creationId xmlns:a16="http://schemas.microsoft.com/office/drawing/2014/main" id="{935414CF-5BB7-F74B-8678-ACF4A32887B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13" y="1584"/>
              <a:ext cx="590" cy="179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342900" indent="-3429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algn="ctr"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charset="0"/>
                <a:buNone/>
                <a:defRPr/>
              </a:pPr>
              <a:r>
                <a:rPr lang="en-US" sz="1600">
                  <a:solidFill>
                    <a:srgbClr val="2D1993"/>
                  </a:solidFill>
                  <a:latin typeface="Arial" charset="0"/>
                </a:rPr>
                <a:t>Refund</a:t>
              </a:r>
              <a:endParaRPr lang="en-US" sz="1600">
                <a:solidFill>
                  <a:schemeClr val="bg2"/>
                </a:solidFill>
                <a:latin typeface="Arial" charset="0"/>
              </a:endParaRPr>
            </a:p>
          </p:txBody>
        </p:sp>
        <p:sp>
          <p:nvSpPr>
            <p:cNvPr id="890891" name="Text Box 11">
              <a:extLst>
                <a:ext uri="{FF2B5EF4-FFF2-40B4-BE49-F238E27FC236}">
                  <a16:creationId xmlns:a16="http://schemas.microsoft.com/office/drawing/2014/main" id="{D66B7B55-6638-054B-A9E4-4684D6FCAD9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53" y="2042"/>
              <a:ext cx="589" cy="179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342900" indent="-3429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algn="ctr"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charset="0"/>
                <a:buNone/>
                <a:defRPr/>
              </a:pPr>
              <a:r>
                <a:rPr lang="en-US" sz="1600">
                  <a:solidFill>
                    <a:srgbClr val="2D1993"/>
                  </a:solidFill>
                  <a:latin typeface="Arial" charset="0"/>
                </a:rPr>
                <a:t>MarSt</a:t>
              </a:r>
              <a:endParaRPr lang="en-US" sz="1600">
                <a:solidFill>
                  <a:schemeClr val="bg2"/>
                </a:solidFill>
                <a:latin typeface="Arial" charset="0"/>
              </a:endParaRPr>
            </a:p>
          </p:txBody>
        </p:sp>
        <p:sp>
          <p:nvSpPr>
            <p:cNvPr id="890892" name="Text Box 12">
              <a:extLst>
                <a:ext uri="{FF2B5EF4-FFF2-40B4-BE49-F238E27FC236}">
                  <a16:creationId xmlns:a16="http://schemas.microsoft.com/office/drawing/2014/main" id="{5BBCC8BC-3A76-8A44-B45C-A22EFB8BD29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96" y="2541"/>
              <a:ext cx="610" cy="179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342900" indent="-3429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algn="ctr"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charset="0"/>
                <a:buNone/>
                <a:defRPr/>
              </a:pPr>
              <a:r>
                <a:rPr lang="en-US" sz="1600">
                  <a:solidFill>
                    <a:srgbClr val="2D1993"/>
                  </a:solidFill>
                  <a:latin typeface="Arial" charset="0"/>
                </a:rPr>
                <a:t>TaxInc</a:t>
              </a:r>
              <a:endParaRPr lang="en-US" sz="1600">
                <a:solidFill>
                  <a:schemeClr val="bg2"/>
                </a:solidFill>
                <a:latin typeface="Arial" charset="0"/>
              </a:endParaRPr>
            </a:p>
          </p:txBody>
        </p:sp>
        <p:sp>
          <p:nvSpPr>
            <p:cNvPr id="890893" name="AutoShape 13">
              <a:extLst>
                <a:ext uri="{FF2B5EF4-FFF2-40B4-BE49-F238E27FC236}">
                  <a16:creationId xmlns:a16="http://schemas.microsoft.com/office/drawing/2014/main" id="{63771374-5F05-AE43-A07D-51FFB0B592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80" y="3038"/>
              <a:ext cx="398" cy="231"/>
            </a:xfrm>
            <a:prstGeom prst="roundRect">
              <a:avLst>
                <a:gd name="adj" fmla="val 16769"/>
              </a:avLst>
            </a:prstGeom>
            <a:solidFill>
              <a:srgbClr val="33CC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890894" name="Text Box 14">
              <a:extLst>
                <a:ext uri="{FF2B5EF4-FFF2-40B4-BE49-F238E27FC236}">
                  <a16:creationId xmlns:a16="http://schemas.microsoft.com/office/drawing/2014/main" id="{F3E32815-C005-B74E-9D48-3811D58F69E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32" y="3038"/>
              <a:ext cx="429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342900" indent="-3429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algn="ctr"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charset="0"/>
                <a:buNone/>
                <a:defRPr/>
              </a:pPr>
              <a:r>
                <a:rPr lang="en-US" sz="1600">
                  <a:solidFill>
                    <a:srgbClr val="800000"/>
                  </a:solidFill>
                  <a:latin typeface="Arial" charset="0"/>
                </a:rPr>
                <a:t>YES</a:t>
              </a:r>
              <a:endParaRPr lang="en-US" sz="1600">
                <a:solidFill>
                  <a:schemeClr val="bg2"/>
                </a:solidFill>
                <a:latin typeface="Arial" charset="0"/>
              </a:endParaRPr>
            </a:p>
          </p:txBody>
        </p:sp>
        <p:sp>
          <p:nvSpPr>
            <p:cNvPr id="890895" name="AutoShape 15">
              <a:extLst>
                <a:ext uri="{FF2B5EF4-FFF2-40B4-BE49-F238E27FC236}">
                  <a16:creationId xmlns:a16="http://schemas.microsoft.com/office/drawing/2014/main" id="{CD96C097-44AE-3B42-A17D-F8B12F0D65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0" y="3049"/>
              <a:ext cx="412" cy="229"/>
            </a:xfrm>
            <a:prstGeom prst="roundRect">
              <a:avLst>
                <a:gd name="adj" fmla="val 16667"/>
              </a:avLst>
            </a:prstGeom>
            <a:solidFill>
              <a:srgbClr val="33CC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890896" name="Text Box 16">
              <a:extLst>
                <a:ext uri="{FF2B5EF4-FFF2-40B4-BE49-F238E27FC236}">
                  <a16:creationId xmlns:a16="http://schemas.microsoft.com/office/drawing/2014/main" id="{8FD6E9CE-62E6-3C41-A968-A769B04D0D1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14" y="3040"/>
              <a:ext cx="281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marL="342900" indent="-3429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algn="ctr"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charset="0"/>
                <a:buNone/>
                <a:defRPr/>
              </a:pPr>
              <a:r>
                <a:rPr lang="en-US" sz="1600">
                  <a:solidFill>
                    <a:srgbClr val="800000"/>
                  </a:solidFill>
                  <a:latin typeface="Arial" charset="0"/>
                </a:rPr>
                <a:t>NO</a:t>
              </a:r>
              <a:endParaRPr lang="en-US" sz="1600">
                <a:solidFill>
                  <a:schemeClr val="bg2"/>
                </a:solidFill>
                <a:latin typeface="Arial" charset="0"/>
              </a:endParaRPr>
            </a:p>
          </p:txBody>
        </p:sp>
        <p:sp>
          <p:nvSpPr>
            <p:cNvPr id="890897" name="AutoShape 17">
              <a:extLst>
                <a:ext uri="{FF2B5EF4-FFF2-40B4-BE49-F238E27FC236}">
                  <a16:creationId xmlns:a16="http://schemas.microsoft.com/office/drawing/2014/main" id="{BB632677-59E2-604E-A592-2A8A0E8090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" y="2051"/>
              <a:ext cx="432" cy="219"/>
            </a:xfrm>
            <a:prstGeom prst="roundRect">
              <a:avLst>
                <a:gd name="adj" fmla="val 16667"/>
              </a:avLst>
            </a:prstGeom>
            <a:solidFill>
              <a:srgbClr val="33CC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890898" name="Text Box 18">
              <a:extLst>
                <a:ext uri="{FF2B5EF4-FFF2-40B4-BE49-F238E27FC236}">
                  <a16:creationId xmlns:a16="http://schemas.microsoft.com/office/drawing/2014/main" id="{7BE7A59E-F254-1546-9B72-3B0A6CB1378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8" y="2042"/>
              <a:ext cx="281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marL="342900" indent="-3429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algn="ctr"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charset="0"/>
                <a:buNone/>
                <a:defRPr/>
              </a:pPr>
              <a:r>
                <a:rPr lang="en-US" sz="1600">
                  <a:solidFill>
                    <a:srgbClr val="800000"/>
                  </a:solidFill>
                  <a:latin typeface="Arial" charset="0"/>
                </a:rPr>
                <a:t>NO</a:t>
              </a:r>
              <a:endParaRPr lang="en-US" sz="1600">
                <a:solidFill>
                  <a:srgbClr val="00FFFF"/>
                </a:solidFill>
                <a:latin typeface="Arial" charset="0"/>
              </a:endParaRPr>
            </a:p>
          </p:txBody>
        </p:sp>
        <p:sp>
          <p:nvSpPr>
            <p:cNvPr id="890899" name="AutoShape 19">
              <a:extLst>
                <a:ext uri="{FF2B5EF4-FFF2-40B4-BE49-F238E27FC236}">
                  <a16:creationId xmlns:a16="http://schemas.microsoft.com/office/drawing/2014/main" id="{4DEB1F46-1D54-D94C-B68E-6C2DAE00D5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8" y="2558"/>
              <a:ext cx="432" cy="240"/>
            </a:xfrm>
            <a:prstGeom prst="roundRect">
              <a:avLst>
                <a:gd name="adj" fmla="val 16667"/>
              </a:avLst>
            </a:prstGeom>
            <a:solidFill>
              <a:srgbClr val="33CC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890900" name="Text Box 20">
              <a:extLst>
                <a:ext uri="{FF2B5EF4-FFF2-40B4-BE49-F238E27FC236}">
                  <a16:creationId xmlns:a16="http://schemas.microsoft.com/office/drawing/2014/main" id="{BF4F509D-5AC9-F649-B050-5AE53E44CD4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70" y="2558"/>
              <a:ext cx="284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marL="342900" indent="-3429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algn="ctr"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charset="0"/>
                <a:buNone/>
                <a:defRPr/>
              </a:pPr>
              <a:r>
                <a:rPr lang="en-US" sz="1600">
                  <a:solidFill>
                    <a:srgbClr val="800000"/>
                  </a:solidFill>
                  <a:latin typeface="Arial" charset="0"/>
                </a:rPr>
                <a:t>NO</a:t>
              </a:r>
              <a:endParaRPr lang="en-US" sz="1600">
                <a:solidFill>
                  <a:schemeClr val="bg2"/>
                </a:solidFill>
                <a:latin typeface="Arial" charset="0"/>
              </a:endParaRPr>
            </a:p>
          </p:txBody>
        </p:sp>
        <p:sp>
          <p:nvSpPr>
            <p:cNvPr id="890901" name="Text Box 21">
              <a:extLst>
                <a:ext uri="{FF2B5EF4-FFF2-40B4-BE49-F238E27FC236}">
                  <a16:creationId xmlns:a16="http://schemas.microsoft.com/office/drawing/2014/main" id="{2126F4AF-2E7A-254B-855B-302CADF05CB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4" y="1750"/>
              <a:ext cx="305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marL="342900" indent="-3429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algn="r"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charset="0"/>
                <a:buNone/>
                <a:defRPr/>
              </a:pPr>
              <a:r>
                <a:rPr lang="en-US" sz="1600">
                  <a:latin typeface="Arial" charset="0"/>
                </a:rPr>
                <a:t>Yes</a:t>
              </a:r>
              <a:endParaRPr lang="en-US" sz="1600">
                <a:solidFill>
                  <a:schemeClr val="bg2"/>
                </a:solidFill>
                <a:latin typeface="Arial" charset="0"/>
              </a:endParaRPr>
            </a:p>
          </p:txBody>
        </p:sp>
        <p:sp>
          <p:nvSpPr>
            <p:cNvPr id="890902" name="Text Box 22">
              <a:extLst>
                <a:ext uri="{FF2B5EF4-FFF2-40B4-BE49-F238E27FC236}">
                  <a16:creationId xmlns:a16="http://schemas.microsoft.com/office/drawing/2014/main" id="{B417EE7C-A72F-0142-8B41-8C74C6D157D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51" y="1750"/>
              <a:ext cx="256" cy="1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marL="342900" indent="-3429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algn="r"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charset="0"/>
                <a:buNone/>
                <a:defRPr/>
              </a:pPr>
              <a:r>
                <a:rPr lang="en-US" sz="1600">
                  <a:latin typeface="Arial" charset="0"/>
                </a:rPr>
                <a:t>No</a:t>
              </a:r>
              <a:endParaRPr lang="en-US" sz="1600">
                <a:solidFill>
                  <a:schemeClr val="bg2"/>
                </a:solidFill>
                <a:latin typeface="Arial" charset="0"/>
              </a:endParaRPr>
            </a:p>
          </p:txBody>
        </p:sp>
        <p:sp>
          <p:nvSpPr>
            <p:cNvPr id="890903" name="Text Box 23">
              <a:extLst>
                <a:ext uri="{FF2B5EF4-FFF2-40B4-BE49-F238E27FC236}">
                  <a16:creationId xmlns:a16="http://schemas.microsoft.com/office/drawing/2014/main" id="{F7696EBE-09D9-504F-86FE-39F71160004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01" y="2232"/>
              <a:ext cx="534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marL="342900" indent="-3429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algn="r"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charset="0"/>
                <a:buNone/>
                <a:defRPr/>
              </a:pPr>
              <a:r>
                <a:rPr lang="en-US" sz="1600">
                  <a:latin typeface="Arial" charset="0"/>
                </a:rPr>
                <a:t>Married</a:t>
              </a:r>
              <a:r>
                <a:rPr lang="en-US" sz="1600">
                  <a:solidFill>
                    <a:schemeClr val="bg2"/>
                  </a:solidFill>
                  <a:latin typeface="Arial" charset="0"/>
                </a:rPr>
                <a:t> </a:t>
              </a:r>
            </a:p>
          </p:txBody>
        </p:sp>
        <p:sp>
          <p:nvSpPr>
            <p:cNvPr id="890904" name="Text Box 24">
              <a:extLst>
                <a:ext uri="{FF2B5EF4-FFF2-40B4-BE49-F238E27FC236}">
                  <a16:creationId xmlns:a16="http://schemas.microsoft.com/office/drawing/2014/main" id="{B03E4573-337E-F544-89F5-966DFD418D8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45" y="2250"/>
              <a:ext cx="954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marL="342900" indent="-3429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algn="r"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charset="0"/>
                <a:buNone/>
                <a:defRPr/>
              </a:pPr>
              <a:r>
                <a:rPr lang="en-US" sz="1600">
                  <a:latin typeface="Arial" charset="0"/>
                </a:rPr>
                <a:t>Single, Divorced</a:t>
              </a:r>
              <a:endParaRPr lang="en-US" sz="1600">
                <a:solidFill>
                  <a:schemeClr val="bg2"/>
                </a:solidFill>
                <a:latin typeface="Arial" charset="0"/>
              </a:endParaRPr>
            </a:p>
          </p:txBody>
        </p:sp>
        <p:sp>
          <p:nvSpPr>
            <p:cNvPr id="890905" name="Text Box 25">
              <a:extLst>
                <a:ext uri="{FF2B5EF4-FFF2-40B4-BE49-F238E27FC236}">
                  <a16:creationId xmlns:a16="http://schemas.microsoft.com/office/drawing/2014/main" id="{808BFB40-B23A-AC40-A30A-B9DE3ACC409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54" y="2749"/>
              <a:ext cx="414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marL="342900" indent="-3429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algn="r"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charset="0"/>
                <a:buNone/>
                <a:defRPr/>
              </a:pPr>
              <a:r>
                <a:rPr lang="en-US" sz="1600">
                  <a:latin typeface="Arial" charset="0"/>
                </a:rPr>
                <a:t>&lt; 80K</a:t>
              </a:r>
              <a:endParaRPr lang="en-US" sz="1600">
                <a:solidFill>
                  <a:schemeClr val="bg2"/>
                </a:solidFill>
                <a:latin typeface="Arial" charset="0"/>
              </a:endParaRPr>
            </a:p>
          </p:txBody>
        </p:sp>
        <p:sp>
          <p:nvSpPr>
            <p:cNvPr id="890906" name="Text Box 26">
              <a:extLst>
                <a:ext uri="{FF2B5EF4-FFF2-40B4-BE49-F238E27FC236}">
                  <a16:creationId xmlns:a16="http://schemas.microsoft.com/office/drawing/2014/main" id="{FE8CD30C-9CDF-6745-93C1-92FA511A36F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72" y="2749"/>
              <a:ext cx="414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marL="342900" indent="-3429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algn="r"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charset="0"/>
                <a:buNone/>
                <a:defRPr/>
              </a:pPr>
              <a:r>
                <a:rPr lang="en-US" sz="1600">
                  <a:latin typeface="Arial" charset="0"/>
                </a:rPr>
                <a:t>&gt; 80K</a:t>
              </a:r>
              <a:endParaRPr lang="en-US" sz="1600">
                <a:solidFill>
                  <a:schemeClr val="bg2"/>
                </a:solidFill>
                <a:latin typeface="Arial" charset="0"/>
              </a:endParaRPr>
            </a:p>
          </p:txBody>
        </p:sp>
      </p:grpSp>
      <p:graphicFrame>
        <p:nvGraphicFramePr>
          <p:cNvPr id="12291" name="Object 27">
            <a:extLst>
              <a:ext uri="{FF2B5EF4-FFF2-40B4-BE49-F238E27FC236}">
                <a16:creationId xmlns:a16="http://schemas.microsoft.com/office/drawing/2014/main" id="{B06BA97B-EE79-7941-BE9B-16CDB75C4FF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91991972"/>
              </p:ext>
            </p:extLst>
          </p:nvPr>
        </p:nvGraphicFramePr>
        <p:xfrm>
          <a:off x="7692343" y="3394276"/>
          <a:ext cx="3343275" cy="1133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3" name="Document" r:id="rId3" imgW="13950950" imgH="4724400" progId="Word.Document.8">
                  <p:embed/>
                </p:oleObj>
              </mc:Choice>
              <mc:Fallback>
                <p:oleObj name="Document" r:id="rId3" imgW="13950950" imgH="4724400" progId="Word.Document.8">
                  <p:embed/>
                  <p:pic>
                    <p:nvPicPr>
                      <p:cNvPr id="12291" name="Object 27">
                        <a:extLst>
                          <a:ext uri="{FF2B5EF4-FFF2-40B4-BE49-F238E27FC236}">
                            <a16:creationId xmlns:a16="http://schemas.microsoft.com/office/drawing/2014/main" id="{B06BA97B-EE79-7941-BE9B-16CDB75C4FF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92343" y="3394276"/>
                        <a:ext cx="3343275" cy="1133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90908" name="Text Box 28">
            <a:extLst>
              <a:ext uri="{FF2B5EF4-FFF2-40B4-BE49-F238E27FC236}">
                <a16:creationId xmlns:a16="http://schemas.microsoft.com/office/drawing/2014/main" id="{91EB0821-6E02-DC45-9905-57B0B5B8BA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39942" y="2937075"/>
            <a:ext cx="16002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0"/>
              <a:buNone/>
              <a:defRPr/>
            </a:pPr>
            <a:r>
              <a:rPr lang="en-US" sz="2000">
                <a:solidFill>
                  <a:schemeClr val="tx2"/>
                </a:solidFill>
                <a:latin typeface="Arial" charset="0"/>
              </a:rPr>
              <a:t>Test Data</a:t>
            </a:r>
            <a:endParaRPr lang="en-US" sz="2000">
              <a:solidFill>
                <a:schemeClr val="bg2"/>
              </a:solidFill>
              <a:latin typeface="Arial" charset="0"/>
            </a:endParaRPr>
          </a:p>
        </p:txBody>
      </p:sp>
      <p:sp>
        <p:nvSpPr>
          <p:cNvPr id="890909" name="Text Box 29">
            <a:extLst>
              <a:ext uri="{FF2B5EF4-FFF2-40B4-BE49-F238E27FC236}">
                <a16:creationId xmlns:a16="http://schemas.microsoft.com/office/drawing/2014/main" id="{59B66346-2D78-D745-A9D7-541EFC01CC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26175" y="1876064"/>
            <a:ext cx="3429000" cy="349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0"/>
              <a:buNone/>
              <a:defRPr/>
            </a:pPr>
            <a:r>
              <a:rPr lang="en-US" sz="2000" dirty="0">
                <a:latin typeface="Arial" charset="0"/>
              </a:rPr>
              <a:t>Start at the root of tree</a:t>
            </a:r>
          </a:p>
        </p:txBody>
      </p:sp>
      <p:sp>
        <p:nvSpPr>
          <p:cNvPr id="890910" name="Line 30">
            <a:extLst>
              <a:ext uri="{FF2B5EF4-FFF2-40B4-BE49-F238E27FC236}">
                <a16:creationId xmlns:a16="http://schemas.microsoft.com/office/drawing/2014/main" id="{369B1439-9D49-7D4E-9BDB-8079A4745C02}"/>
              </a:ext>
            </a:extLst>
          </p:cNvPr>
          <p:cNvSpPr>
            <a:spLocks noChangeShapeType="1"/>
          </p:cNvSpPr>
          <p:nvPr/>
        </p:nvSpPr>
        <p:spPr bwMode="auto">
          <a:xfrm>
            <a:off x="3669175" y="2257064"/>
            <a:ext cx="0" cy="457200"/>
          </a:xfrm>
          <a:prstGeom prst="line">
            <a:avLst/>
          </a:prstGeom>
          <a:noFill/>
          <a:ln w="15875">
            <a:solidFill>
              <a:srgbClr val="FF0000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5004B748-C604-794A-88C9-DB9385C351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48586" y="42068"/>
            <a:ext cx="3304220" cy="1795128"/>
          </a:xfrm>
          <a:prstGeom prst="rect">
            <a:avLst/>
          </a:prstGeom>
        </p:spPr>
      </p:pic>
      <p:sp>
        <p:nvSpPr>
          <p:cNvPr id="32" name="Frame 31">
            <a:extLst>
              <a:ext uri="{FF2B5EF4-FFF2-40B4-BE49-F238E27FC236}">
                <a16:creationId xmlns:a16="http://schemas.microsoft.com/office/drawing/2014/main" id="{41781DF5-BE13-414A-B6AB-6DB3F776AAE1}"/>
              </a:ext>
            </a:extLst>
          </p:cNvPr>
          <p:cNvSpPr/>
          <p:nvPr/>
        </p:nvSpPr>
        <p:spPr>
          <a:xfrm>
            <a:off x="8960712" y="1359843"/>
            <a:ext cx="866192" cy="419478"/>
          </a:xfrm>
          <a:prstGeom prst="frame">
            <a:avLst/>
          </a:prstGeom>
          <a:solidFill>
            <a:srgbClr val="00B05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>
                  <a:lumMod val="60000"/>
                  <a:lumOff val="40000"/>
                </a:schemeClr>
              </a:solidFill>
              <a:highlight>
                <a:srgbClr val="FF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4774872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906" name="Rectangle 2">
            <a:extLst>
              <a:ext uri="{FF2B5EF4-FFF2-40B4-BE49-F238E27FC236}">
                <a16:creationId xmlns:a16="http://schemas.microsoft.com/office/drawing/2014/main" id="{F1B2236D-B7D6-1D43-97D2-28DD3592EB2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38200" y="365125"/>
            <a:ext cx="6847390" cy="495585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>
                <a:cs typeface="+mj-cs"/>
              </a:rPr>
              <a:t>Apply Model to Test Data</a:t>
            </a:r>
          </a:p>
        </p:txBody>
      </p:sp>
      <p:grpSp>
        <p:nvGrpSpPr>
          <p:cNvPr id="13314" name="Group 3">
            <a:extLst>
              <a:ext uri="{FF2B5EF4-FFF2-40B4-BE49-F238E27FC236}">
                <a16:creationId xmlns:a16="http://schemas.microsoft.com/office/drawing/2014/main" id="{53420DF4-ED60-2843-8A2C-5771B3A39797}"/>
              </a:ext>
            </a:extLst>
          </p:cNvPr>
          <p:cNvGrpSpPr>
            <a:grpSpLocks/>
          </p:cNvGrpSpPr>
          <p:nvPr/>
        </p:nvGrpSpPr>
        <p:grpSpPr bwMode="auto">
          <a:xfrm>
            <a:off x="2290823" y="2721016"/>
            <a:ext cx="4267200" cy="3298825"/>
            <a:chOff x="384" y="1584"/>
            <a:chExt cx="2451" cy="1694"/>
          </a:xfrm>
        </p:grpSpPr>
        <p:sp>
          <p:nvSpPr>
            <p:cNvPr id="891908" name="Line 4">
              <a:extLst>
                <a:ext uri="{FF2B5EF4-FFF2-40B4-BE49-F238E27FC236}">
                  <a16:creationId xmlns:a16="http://schemas.microsoft.com/office/drawing/2014/main" id="{293C2964-295B-8047-A5AF-18E202B16FE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55" y="2708"/>
              <a:ext cx="153" cy="33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891909" name="Line 5">
              <a:extLst>
                <a:ext uri="{FF2B5EF4-FFF2-40B4-BE49-F238E27FC236}">
                  <a16:creationId xmlns:a16="http://schemas.microsoft.com/office/drawing/2014/main" id="{9297F305-55AA-9746-9496-69389C5D7AC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43" y="2708"/>
              <a:ext cx="204" cy="33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891910" name="Line 6">
              <a:extLst>
                <a:ext uri="{FF2B5EF4-FFF2-40B4-BE49-F238E27FC236}">
                  <a16:creationId xmlns:a16="http://schemas.microsoft.com/office/drawing/2014/main" id="{1BFA6CDA-EFE8-BF4E-91C1-32B45F11E64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350" y="2208"/>
              <a:ext cx="254" cy="33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891911" name="Line 7">
              <a:extLst>
                <a:ext uri="{FF2B5EF4-FFF2-40B4-BE49-F238E27FC236}">
                  <a16:creationId xmlns:a16="http://schemas.microsoft.com/office/drawing/2014/main" id="{ED060CF5-A736-3E41-8D55-250A2F5BA99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13" y="2208"/>
              <a:ext cx="305" cy="33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891912" name="Line 8">
              <a:extLst>
                <a:ext uri="{FF2B5EF4-FFF2-40B4-BE49-F238E27FC236}">
                  <a16:creationId xmlns:a16="http://schemas.microsoft.com/office/drawing/2014/main" id="{E0856D15-DF94-6143-9B65-3A59CE3EDD6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52" y="1750"/>
              <a:ext cx="357" cy="29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891913" name="Line 9">
              <a:extLst>
                <a:ext uri="{FF2B5EF4-FFF2-40B4-BE49-F238E27FC236}">
                  <a16:creationId xmlns:a16="http://schemas.microsoft.com/office/drawing/2014/main" id="{CD7D5CCF-B81F-6A4E-A60E-F87B9A1CD6B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87" y="1750"/>
              <a:ext cx="356" cy="29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891914" name="Text Box 10">
              <a:extLst>
                <a:ext uri="{FF2B5EF4-FFF2-40B4-BE49-F238E27FC236}">
                  <a16:creationId xmlns:a16="http://schemas.microsoft.com/office/drawing/2014/main" id="{4E5C76C4-16FF-1A48-9522-864145EFF0F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13" y="1584"/>
              <a:ext cx="590" cy="179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342900" indent="-3429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algn="ctr"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charset="0"/>
                <a:buNone/>
                <a:defRPr/>
              </a:pPr>
              <a:r>
                <a:rPr lang="en-US" sz="1600">
                  <a:solidFill>
                    <a:srgbClr val="2D1993"/>
                  </a:solidFill>
                  <a:latin typeface="Arial" charset="0"/>
                </a:rPr>
                <a:t>Refund</a:t>
              </a:r>
              <a:endParaRPr lang="en-US" sz="1600">
                <a:solidFill>
                  <a:schemeClr val="bg2"/>
                </a:solidFill>
                <a:latin typeface="Arial" charset="0"/>
              </a:endParaRPr>
            </a:p>
          </p:txBody>
        </p:sp>
        <p:sp>
          <p:nvSpPr>
            <p:cNvPr id="891915" name="Text Box 11">
              <a:extLst>
                <a:ext uri="{FF2B5EF4-FFF2-40B4-BE49-F238E27FC236}">
                  <a16:creationId xmlns:a16="http://schemas.microsoft.com/office/drawing/2014/main" id="{1CB5F3D9-C0A4-BC4C-8CF9-D4A96532D1B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53" y="2042"/>
              <a:ext cx="589" cy="179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342900" indent="-3429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algn="ctr"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charset="0"/>
                <a:buNone/>
                <a:defRPr/>
              </a:pPr>
              <a:r>
                <a:rPr lang="en-US" sz="1600">
                  <a:solidFill>
                    <a:srgbClr val="2D1993"/>
                  </a:solidFill>
                  <a:latin typeface="Arial" charset="0"/>
                </a:rPr>
                <a:t>MarSt</a:t>
              </a:r>
              <a:endParaRPr lang="en-US" sz="1600">
                <a:solidFill>
                  <a:schemeClr val="bg2"/>
                </a:solidFill>
                <a:latin typeface="Arial" charset="0"/>
              </a:endParaRPr>
            </a:p>
          </p:txBody>
        </p:sp>
        <p:sp>
          <p:nvSpPr>
            <p:cNvPr id="891916" name="Text Box 12">
              <a:extLst>
                <a:ext uri="{FF2B5EF4-FFF2-40B4-BE49-F238E27FC236}">
                  <a16:creationId xmlns:a16="http://schemas.microsoft.com/office/drawing/2014/main" id="{6FC6D693-D50B-4F4B-AA84-61EF0C201AB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96" y="2541"/>
              <a:ext cx="610" cy="179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342900" indent="-3429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algn="ctr"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charset="0"/>
                <a:buNone/>
                <a:defRPr/>
              </a:pPr>
              <a:r>
                <a:rPr lang="en-US" sz="1600">
                  <a:solidFill>
                    <a:srgbClr val="2D1993"/>
                  </a:solidFill>
                  <a:latin typeface="Arial" charset="0"/>
                </a:rPr>
                <a:t>TaxInc</a:t>
              </a:r>
              <a:endParaRPr lang="en-US" sz="1600">
                <a:solidFill>
                  <a:schemeClr val="bg2"/>
                </a:solidFill>
                <a:latin typeface="Arial" charset="0"/>
              </a:endParaRPr>
            </a:p>
          </p:txBody>
        </p:sp>
        <p:sp>
          <p:nvSpPr>
            <p:cNvPr id="891917" name="AutoShape 13">
              <a:extLst>
                <a:ext uri="{FF2B5EF4-FFF2-40B4-BE49-F238E27FC236}">
                  <a16:creationId xmlns:a16="http://schemas.microsoft.com/office/drawing/2014/main" id="{8B12B673-1A28-F84C-9332-6CA429399B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80" y="3038"/>
              <a:ext cx="398" cy="231"/>
            </a:xfrm>
            <a:prstGeom prst="roundRect">
              <a:avLst>
                <a:gd name="adj" fmla="val 16769"/>
              </a:avLst>
            </a:prstGeom>
            <a:solidFill>
              <a:srgbClr val="33CC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891918" name="Text Box 14">
              <a:extLst>
                <a:ext uri="{FF2B5EF4-FFF2-40B4-BE49-F238E27FC236}">
                  <a16:creationId xmlns:a16="http://schemas.microsoft.com/office/drawing/2014/main" id="{EE970805-D701-284F-BB07-CA8FE21E16E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32" y="3038"/>
              <a:ext cx="429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342900" indent="-3429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algn="ctr"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charset="0"/>
                <a:buNone/>
                <a:defRPr/>
              </a:pPr>
              <a:r>
                <a:rPr lang="en-US" sz="1600">
                  <a:solidFill>
                    <a:srgbClr val="800000"/>
                  </a:solidFill>
                  <a:latin typeface="Arial" charset="0"/>
                </a:rPr>
                <a:t>YES</a:t>
              </a:r>
              <a:endParaRPr lang="en-US" sz="1600">
                <a:solidFill>
                  <a:schemeClr val="bg2"/>
                </a:solidFill>
                <a:latin typeface="Arial" charset="0"/>
              </a:endParaRPr>
            </a:p>
          </p:txBody>
        </p:sp>
        <p:sp>
          <p:nvSpPr>
            <p:cNvPr id="891919" name="AutoShape 15">
              <a:extLst>
                <a:ext uri="{FF2B5EF4-FFF2-40B4-BE49-F238E27FC236}">
                  <a16:creationId xmlns:a16="http://schemas.microsoft.com/office/drawing/2014/main" id="{F3A589A4-ACA2-5E4E-B976-73D9DB4511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0" y="3049"/>
              <a:ext cx="412" cy="229"/>
            </a:xfrm>
            <a:prstGeom prst="roundRect">
              <a:avLst>
                <a:gd name="adj" fmla="val 16667"/>
              </a:avLst>
            </a:prstGeom>
            <a:solidFill>
              <a:srgbClr val="33CC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891920" name="Text Box 16">
              <a:extLst>
                <a:ext uri="{FF2B5EF4-FFF2-40B4-BE49-F238E27FC236}">
                  <a16:creationId xmlns:a16="http://schemas.microsoft.com/office/drawing/2014/main" id="{45A85961-0BA1-DA45-A99B-65F0D77B836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14" y="3040"/>
              <a:ext cx="281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marL="342900" indent="-3429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algn="ctr"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charset="0"/>
                <a:buNone/>
                <a:defRPr/>
              </a:pPr>
              <a:r>
                <a:rPr lang="en-US" sz="1600">
                  <a:solidFill>
                    <a:srgbClr val="800000"/>
                  </a:solidFill>
                  <a:latin typeface="Arial" charset="0"/>
                </a:rPr>
                <a:t>NO</a:t>
              </a:r>
              <a:endParaRPr lang="en-US" sz="1600">
                <a:solidFill>
                  <a:schemeClr val="bg2"/>
                </a:solidFill>
                <a:latin typeface="Arial" charset="0"/>
              </a:endParaRPr>
            </a:p>
          </p:txBody>
        </p:sp>
        <p:sp>
          <p:nvSpPr>
            <p:cNvPr id="891921" name="AutoShape 17">
              <a:extLst>
                <a:ext uri="{FF2B5EF4-FFF2-40B4-BE49-F238E27FC236}">
                  <a16:creationId xmlns:a16="http://schemas.microsoft.com/office/drawing/2014/main" id="{47892016-2DDA-3545-BC1D-55CDC03340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" y="2051"/>
              <a:ext cx="432" cy="219"/>
            </a:xfrm>
            <a:prstGeom prst="roundRect">
              <a:avLst>
                <a:gd name="adj" fmla="val 16667"/>
              </a:avLst>
            </a:prstGeom>
            <a:solidFill>
              <a:srgbClr val="33CC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891922" name="Text Box 18">
              <a:extLst>
                <a:ext uri="{FF2B5EF4-FFF2-40B4-BE49-F238E27FC236}">
                  <a16:creationId xmlns:a16="http://schemas.microsoft.com/office/drawing/2014/main" id="{E3B2F1E4-27F4-C041-B7D4-C6113AF2467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8" y="2042"/>
              <a:ext cx="281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marL="342900" indent="-3429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algn="ctr"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charset="0"/>
                <a:buNone/>
                <a:defRPr/>
              </a:pPr>
              <a:r>
                <a:rPr lang="en-US" sz="1600">
                  <a:solidFill>
                    <a:srgbClr val="800000"/>
                  </a:solidFill>
                  <a:latin typeface="Arial" charset="0"/>
                </a:rPr>
                <a:t>NO</a:t>
              </a:r>
              <a:endParaRPr lang="en-US" sz="1600">
                <a:solidFill>
                  <a:srgbClr val="00FFFF"/>
                </a:solidFill>
                <a:latin typeface="Arial" charset="0"/>
              </a:endParaRPr>
            </a:p>
          </p:txBody>
        </p:sp>
        <p:sp>
          <p:nvSpPr>
            <p:cNvPr id="891923" name="AutoShape 19">
              <a:extLst>
                <a:ext uri="{FF2B5EF4-FFF2-40B4-BE49-F238E27FC236}">
                  <a16:creationId xmlns:a16="http://schemas.microsoft.com/office/drawing/2014/main" id="{9743A4E3-9182-204B-9AEA-353FA6D062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8" y="2558"/>
              <a:ext cx="432" cy="240"/>
            </a:xfrm>
            <a:prstGeom prst="roundRect">
              <a:avLst>
                <a:gd name="adj" fmla="val 16667"/>
              </a:avLst>
            </a:prstGeom>
            <a:solidFill>
              <a:srgbClr val="33CC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891924" name="Text Box 20">
              <a:extLst>
                <a:ext uri="{FF2B5EF4-FFF2-40B4-BE49-F238E27FC236}">
                  <a16:creationId xmlns:a16="http://schemas.microsoft.com/office/drawing/2014/main" id="{52B5FC56-D7B6-204B-BF25-DFD08985F3C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70" y="2558"/>
              <a:ext cx="284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marL="342900" indent="-3429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algn="ctr"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charset="0"/>
                <a:buNone/>
                <a:defRPr/>
              </a:pPr>
              <a:r>
                <a:rPr lang="en-US" sz="1600">
                  <a:solidFill>
                    <a:srgbClr val="800000"/>
                  </a:solidFill>
                  <a:latin typeface="Arial" charset="0"/>
                </a:rPr>
                <a:t>NO</a:t>
              </a:r>
              <a:endParaRPr lang="en-US" sz="1600">
                <a:solidFill>
                  <a:schemeClr val="bg2"/>
                </a:solidFill>
                <a:latin typeface="Arial" charset="0"/>
              </a:endParaRPr>
            </a:p>
          </p:txBody>
        </p:sp>
        <p:sp>
          <p:nvSpPr>
            <p:cNvPr id="891925" name="Text Box 21">
              <a:extLst>
                <a:ext uri="{FF2B5EF4-FFF2-40B4-BE49-F238E27FC236}">
                  <a16:creationId xmlns:a16="http://schemas.microsoft.com/office/drawing/2014/main" id="{03E89ADB-21EA-EB44-B91A-390E6794AA7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4" y="1750"/>
              <a:ext cx="305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marL="342900" indent="-3429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algn="r"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charset="0"/>
                <a:buNone/>
                <a:defRPr/>
              </a:pPr>
              <a:r>
                <a:rPr lang="en-US" sz="1600">
                  <a:latin typeface="Arial" charset="0"/>
                </a:rPr>
                <a:t>Yes</a:t>
              </a:r>
              <a:endParaRPr lang="en-US" sz="1600">
                <a:solidFill>
                  <a:schemeClr val="bg2"/>
                </a:solidFill>
                <a:latin typeface="Arial" charset="0"/>
              </a:endParaRPr>
            </a:p>
          </p:txBody>
        </p:sp>
        <p:sp>
          <p:nvSpPr>
            <p:cNvPr id="891926" name="Text Box 22">
              <a:extLst>
                <a:ext uri="{FF2B5EF4-FFF2-40B4-BE49-F238E27FC236}">
                  <a16:creationId xmlns:a16="http://schemas.microsoft.com/office/drawing/2014/main" id="{94C63C66-99C2-C647-8E81-4F6D69CB1C7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51" y="1750"/>
              <a:ext cx="256" cy="1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marL="342900" indent="-3429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algn="r"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charset="0"/>
                <a:buNone/>
                <a:defRPr/>
              </a:pPr>
              <a:r>
                <a:rPr lang="en-US" sz="1600">
                  <a:latin typeface="Arial" charset="0"/>
                </a:rPr>
                <a:t>No</a:t>
              </a:r>
              <a:endParaRPr lang="en-US" sz="1600">
                <a:solidFill>
                  <a:schemeClr val="bg2"/>
                </a:solidFill>
                <a:latin typeface="Arial" charset="0"/>
              </a:endParaRPr>
            </a:p>
          </p:txBody>
        </p:sp>
        <p:sp>
          <p:nvSpPr>
            <p:cNvPr id="891927" name="Text Box 23">
              <a:extLst>
                <a:ext uri="{FF2B5EF4-FFF2-40B4-BE49-F238E27FC236}">
                  <a16:creationId xmlns:a16="http://schemas.microsoft.com/office/drawing/2014/main" id="{6D6510F6-ACC6-4543-AA61-917A0C41DC0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01" y="2232"/>
              <a:ext cx="534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marL="342900" indent="-3429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algn="r"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charset="0"/>
                <a:buNone/>
                <a:defRPr/>
              </a:pPr>
              <a:r>
                <a:rPr lang="en-US" sz="1600">
                  <a:latin typeface="Arial" charset="0"/>
                </a:rPr>
                <a:t>Married</a:t>
              </a:r>
              <a:r>
                <a:rPr lang="en-US" sz="1600">
                  <a:solidFill>
                    <a:schemeClr val="bg2"/>
                  </a:solidFill>
                  <a:latin typeface="Arial" charset="0"/>
                </a:rPr>
                <a:t> </a:t>
              </a:r>
            </a:p>
          </p:txBody>
        </p:sp>
        <p:sp>
          <p:nvSpPr>
            <p:cNvPr id="891928" name="Text Box 24">
              <a:extLst>
                <a:ext uri="{FF2B5EF4-FFF2-40B4-BE49-F238E27FC236}">
                  <a16:creationId xmlns:a16="http://schemas.microsoft.com/office/drawing/2014/main" id="{AAE2E6C7-2342-164D-98BE-A1B16766106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45" y="2250"/>
              <a:ext cx="954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marL="342900" indent="-3429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algn="r"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charset="0"/>
                <a:buNone/>
                <a:defRPr/>
              </a:pPr>
              <a:r>
                <a:rPr lang="en-US" sz="1600">
                  <a:latin typeface="Arial" charset="0"/>
                </a:rPr>
                <a:t>Single, Divorced</a:t>
              </a:r>
              <a:endParaRPr lang="en-US" sz="1600">
                <a:solidFill>
                  <a:schemeClr val="bg2"/>
                </a:solidFill>
                <a:latin typeface="Arial" charset="0"/>
              </a:endParaRPr>
            </a:p>
          </p:txBody>
        </p:sp>
        <p:sp>
          <p:nvSpPr>
            <p:cNvPr id="891929" name="Text Box 25">
              <a:extLst>
                <a:ext uri="{FF2B5EF4-FFF2-40B4-BE49-F238E27FC236}">
                  <a16:creationId xmlns:a16="http://schemas.microsoft.com/office/drawing/2014/main" id="{DA56CAEA-1730-DC43-AE77-F0C1C714684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54" y="2749"/>
              <a:ext cx="414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marL="342900" indent="-3429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algn="r"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charset="0"/>
                <a:buNone/>
                <a:defRPr/>
              </a:pPr>
              <a:r>
                <a:rPr lang="en-US" sz="1600">
                  <a:latin typeface="Arial" charset="0"/>
                </a:rPr>
                <a:t>&lt; 80K</a:t>
              </a:r>
              <a:endParaRPr lang="en-US" sz="1600">
                <a:solidFill>
                  <a:schemeClr val="bg2"/>
                </a:solidFill>
                <a:latin typeface="Arial" charset="0"/>
              </a:endParaRPr>
            </a:p>
          </p:txBody>
        </p:sp>
        <p:sp>
          <p:nvSpPr>
            <p:cNvPr id="891930" name="Text Box 26">
              <a:extLst>
                <a:ext uri="{FF2B5EF4-FFF2-40B4-BE49-F238E27FC236}">
                  <a16:creationId xmlns:a16="http://schemas.microsoft.com/office/drawing/2014/main" id="{12144B5C-00C9-0D41-A02F-1D8C1DFCE5B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72" y="2749"/>
              <a:ext cx="414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marL="342900" indent="-3429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algn="r"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charset="0"/>
                <a:buNone/>
                <a:defRPr/>
              </a:pPr>
              <a:r>
                <a:rPr lang="en-US" sz="1600">
                  <a:latin typeface="Arial" charset="0"/>
                </a:rPr>
                <a:t>&gt; 80K</a:t>
              </a:r>
              <a:endParaRPr lang="en-US" sz="1600">
                <a:solidFill>
                  <a:schemeClr val="bg2"/>
                </a:solidFill>
                <a:latin typeface="Arial" charset="0"/>
              </a:endParaRPr>
            </a:p>
          </p:txBody>
        </p:sp>
      </p:grpSp>
      <p:graphicFrame>
        <p:nvGraphicFramePr>
          <p:cNvPr id="13315" name="Object 27">
            <a:extLst>
              <a:ext uri="{FF2B5EF4-FFF2-40B4-BE49-F238E27FC236}">
                <a16:creationId xmlns:a16="http://schemas.microsoft.com/office/drawing/2014/main" id="{D3BD0397-B3EF-6C44-A002-95C7F35F60A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87109470"/>
              </p:ext>
            </p:extLst>
          </p:nvPr>
        </p:nvGraphicFramePr>
        <p:xfrm>
          <a:off x="6558024" y="1959016"/>
          <a:ext cx="3343275" cy="1133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7" name="Document" r:id="rId3" imgW="13950950" imgH="4724400" progId="Word.Document.8">
                  <p:embed/>
                </p:oleObj>
              </mc:Choice>
              <mc:Fallback>
                <p:oleObj name="Document" r:id="rId3" imgW="13950950" imgH="4724400" progId="Word.Document.8">
                  <p:embed/>
                  <p:pic>
                    <p:nvPicPr>
                      <p:cNvPr id="13315" name="Object 27">
                        <a:extLst>
                          <a:ext uri="{FF2B5EF4-FFF2-40B4-BE49-F238E27FC236}">
                            <a16:creationId xmlns:a16="http://schemas.microsoft.com/office/drawing/2014/main" id="{D3BD0397-B3EF-6C44-A002-95C7F35F60A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58024" y="1959016"/>
                        <a:ext cx="3343275" cy="1133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91932" name="Text Box 28">
            <a:extLst>
              <a:ext uri="{FF2B5EF4-FFF2-40B4-BE49-F238E27FC236}">
                <a16:creationId xmlns:a16="http://schemas.microsoft.com/office/drawing/2014/main" id="{72A6FF81-B6A5-3641-BB10-8E986DDDD0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05623" y="1501815"/>
            <a:ext cx="16002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0"/>
              <a:buNone/>
              <a:defRPr/>
            </a:pPr>
            <a:r>
              <a:rPr lang="en-US" sz="2000">
                <a:solidFill>
                  <a:schemeClr val="tx2"/>
                </a:solidFill>
                <a:latin typeface="Arial" charset="0"/>
              </a:rPr>
              <a:t>Test Data</a:t>
            </a:r>
            <a:endParaRPr lang="en-US" sz="2000">
              <a:solidFill>
                <a:schemeClr val="bg2"/>
              </a:solidFill>
              <a:latin typeface="Arial" charset="0"/>
            </a:endParaRPr>
          </a:p>
        </p:txBody>
      </p:sp>
      <p:sp>
        <p:nvSpPr>
          <p:cNvPr id="891933" name="Line 29">
            <a:extLst>
              <a:ext uri="{FF2B5EF4-FFF2-40B4-BE49-F238E27FC236}">
                <a16:creationId xmlns:a16="http://schemas.microsoft.com/office/drawing/2014/main" id="{83910AEC-148C-9941-A2D5-A087BD10A37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272023" y="2187615"/>
            <a:ext cx="2362200" cy="685800"/>
          </a:xfrm>
          <a:prstGeom prst="line">
            <a:avLst/>
          </a:prstGeom>
          <a:noFill/>
          <a:ln w="15875">
            <a:solidFill>
              <a:srgbClr val="FF0000"/>
            </a:solidFill>
            <a:prstDash val="dash"/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7114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2183</TotalTime>
  <Words>340</Words>
  <Application>Microsoft Macintosh PowerPoint</Application>
  <PresentationFormat>Widescreen</PresentationFormat>
  <Paragraphs>189</Paragraphs>
  <Slides>18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7" baseType="lpstr">
      <vt:lpstr>ＭＳ Ｐゴシック</vt:lpstr>
      <vt:lpstr>Apple Chancery</vt:lpstr>
      <vt:lpstr>Arial</vt:lpstr>
      <vt:lpstr>Calibri</vt:lpstr>
      <vt:lpstr>Calibri Light</vt:lpstr>
      <vt:lpstr>Colonna MT</vt:lpstr>
      <vt:lpstr>Monotype Sorts</vt:lpstr>
      <vt:lpstr>Office Theme</vt:lpstr>
      <vt:lpstr>Document</vt:lpstr>
      <vt:lpstr>Trees are Powerful</vt:lpstr>
      <vt:lpstr>Agenda!</vt:lpstr>
      <vt:lpstr>AI and Decision Trees</vt:lpstr>
      <vt:lpstr>PowerPoint Presentation</vt:lpstr>
      <vt:lpstr>PowerPoint Presentation</vt:lpstr>
      <vt:lpstr>Training Data (Tax filing fraud)</vt:lpstr>
      <vt:lpstr>Example of a Decision Tree</vt:lpstr>
      <vt:lpstr>Apply Model to Test Data</vt:lpstr>
      <vt:lpstr>Apply Model to Test Data</vt:lpstr>
      <vt:lpstr>Apply Model to Test Data</vt:lpstr>
      <vt:lpstr>Apply Model to Test Data</vt:lpstr>
      <vt:lpstr>Apply Model to Test Data</vt:lpstr>
      <vt:lpstr>Apply Model to Test Data</vt:lpstr>
      <vt:lpstr>There are many ways to build a tree </vt:lpstr>
      <vt:lpstr>PowerPoint Presentation</vt:lpstr>
      <vt:lpstr>Let’s Build a Tree!!!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Ghorbani, Jay</dc:creator>
  <cp:lastModifiedBy>J Ghorbani</cp:lastModifiedBy>
  <cp:revision>28</cp:revision>
  <dcterms:created xsi:type="dcterms:W3CDTF">2018-05-03T22:51:40Z</dcterms:created>
  <dcterms:modified xsi:type="dcterms:W3CDTF">2018-11-02T18:47:46Z</dcterms:modified>
</cp:coreProperties>
</file>